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309" r:id="rId3"/>
    <p:sldId id="256" r:id="rId4"/>
    <p:sldId id="257" r:id="rId5"/>
    <p:sldId id="266" r:id="rId6"/>
    <p:sldId id="265" r:id="rId7"/>
    <p:sldId id="264" r:id="rId8"/>
    <p:sldId id="263" r:id="rId9"/>
    <p:sldId id="262" r:id="rId10"/>
    <p:sldId id="261" r:id="rId11"/>
    <p:sldId id="260" r:id="rId12"/>
    <p:sldId id="269" r:id="rId13"/>
    <p:sldId id="268" r:id="rId14"/>
    <p:sldId id="267" r:id="rId15"/>
    <p:sldId id="259" r:id="rId16"/>
    <p:sldId id="258" r:id="rId17"/>
    <p:sldId id="270" r:id="rId18"/>
    <p:sldId id="272" r:id="rId19"/>
    <p:sldId id="271" r:id="rId20"/>
    <p:sldId id="273" r:id="rId21"/>
    <p:sldId id="274" r:id="rId22"/>
    <p:sldId id="275" r:id="rId23"/>
    <p:sldId id="276" r:id="rId24"/>
    <p:sldId id="277" r:id="rId25"/>
    <p:sldId id="278" r:id="rId26"/>
    <p:sldId id="279" r:id="rId27"/>
    <p:sldId id="280" r:id="rId28"/>
    <p:sldId id="281" r:id="rId29"/>
    <p:sldId id="282" r:id="rId30"/>
    <p:sldId id="307"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302" r:id="rId45"/>
    <p:sldId id="301" r:id="rId46"/>
    <p:sldId id="300" r:id="rId47"/>
    <p:sldId id="299" r:id="rId48"/>
    <p:sldId id="296" r:id="rId49"/>
    <p:sldId id="298" r:id="rId50"/>
    <p:sldId id="297" r:id="rId51"/>
    <p:sldId id="304"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CEC66-A800-481A-9C8E-42E1CD83DF97}"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E06E1-F86D-4B87-AA0C-53305A837BED}" type="slidenum">
              <a:rPr lang="tr-TR" smtClean="0"/>
              <a:t>‹#›</a:t>
            </a:fld>
            <a:endParaRPr lang="tr-TR"/>
          </a:p>
        </p:txBody>
      </p:sp>
    </p:spTree>
    <p:extLst>
      <p:ext uri="{BB962C8B-B14F-4D97-AF65-F5344CB8AC3E}">
        <p14:creationId xmlns:p14="http://schemas.microsoft.com/office/powerpoint/2010/main" val="406550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AD853278-FE86-463A-9A26-41627ABF6A54}"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0870FF0-EC10-42E8-A4BF-5015B2531E5A}"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18925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870FF0-EC10-42E8-A4BF-5015B2531E5A}"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140568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870FF0-EC10-42E8-A4BF-5015B2531E5A}"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1705700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468B21FB-7C59-4451-A46A-2412986CBA1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95F905F-059A-4EDD-88BF-BA44020A49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223554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6ADD5B1-DFB1-4A79-A791-488445A52EF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1703F-59C2-48D5-B7AD-742FA755ADC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73003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25C6FFFA-15A8-4608-833F-92ED62C887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0CD9F3-D5A8-408F-A461-D7B431403C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88446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E192F259-844C-46E5-B736-3A78834937B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A42E7133-0419-426F-97D9-10E12E0D3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192745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4F10F4E-C954-478E-8652-9CAB2760E811}"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C9C30148-F127-4949-A095-AF76BFF6B62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25071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2CD8A8E9-CF4D-4E51-829B-3F22B116F12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B519B130-B696-40B0-A3EA-3AED4B79BDFC}"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024353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FCEFF25-0585-49D5-8184-C4B96EBA1D2B}"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88FAE020-C5C2-4E31-A001-72551256B8A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76145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C3FEAF60-BD1D-4E43-B55F-30E85A90CDD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567ED24-0836-4F30-8D19-256413BDB7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9454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0870FF0-EC10-42E8-A4BF-5015B2531E5A}"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3207665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AD6BFB2A-34E2-4CCF-B48B-9E344B4621AE}"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DB5F0A1-6170-4AB8-8852-AFC2DFD062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913393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06CD2D1-19CA-491B-A3CF-13035E6F3B4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600AE4-0AB1-41F1-B725-23580E2A7BA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05487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966923-1933-4AD8-8079-D91C0E16061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16F4EB-C92A-4FB8-94A8-0931A620F47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92412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0870FF0-EC10-42E8-A4BF-5015B2531E5A}"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57036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0870FF0-EC10-42E8-A4BF-5015B2531E5A}"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183285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0870FF0-EC10-42E8-A4BF-5015B2531E5A}"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82645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0870FF0-EC10-42E8-A4BF-5015B2531E5A}"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282570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0870FF0-EC10-42E8-A4BF-5015B2531E5A}"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232435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0870FF0-EC10-42E8-A4BF-5015B2531E5A}"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30364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0870FF0-EC10-42E8-A4BF-5015B2531E5A}"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0465E8-076B-450D-B2D6-C2E7EC14047E}" type="slidenum">
              <a:rPr lang="tr-TR" smtClean="0"/>
              <a:t>‹#›</a:t>
            </a:fld>
            <a:endParaRPr lang="tr-TR"/>
          </a:p>
        </p:txBody>
      </p:sp>
    </p:spTree>
    <p:extLst>
      <p:ext uri="{BB962C8B-B14F-4D97-AF65-F5344CB8AC3E}">
        <p14:creationId xmlns:p14="http://schemas.microsoft.com/office/powerpoint/2010/main" val="373809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70FF0-EC10-42E8-A4BF-5015B2531E5A}" type="datetimeFigureOut">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465E8-076B-450D-B2D6-C2E7EC14047E}" type="slidenum">
              <a:rPr lang="tr-TR" smtClean="0"/>
              <a:t>‹#›</a:t>
            </a:fld>
            <a:endParaRPr lang="tr-TR"/>
          </a:p>
        </p:txBody>
      </p:sp>
    </p:spTree>
    <p:extLst>
      <p:ext uri="{BB962C8B-B14F-4D97-AF65-F5344CB8AC3E}">
        <p14:creationId xmlns:p14="http://schemas.microsoft.com/office/powerpoint/2010/main" val="420153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C11D7A17-A620-4EA4-A4F4-CB6AE0BDB16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24AAF015-C8F5-4F90-BBBA-CECE5113AFE2}"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582274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253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2539" name="Metin kutusu 4"/>
          <p:cNvSpPr txBox="1">
            <a:spLocks noChangeArrowheads="1"/>
          </p:cNvSpPr>
          <p:nvPr/>
        </p:nvSpPr>
        <p:spPr bwMode="auto">
          <a:xfrm>
            <a:off x="2397820" y="2768600"/>
            <a:ext cx="45769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GİRİŞİMCİLİK VE İŞLETME YÖNETİMİ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(PİYASALARI İZLEMEK</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Murat </a:t>
            </a:r>
            <a:r>
              <a:rPr lang="tr-TR" altLang="tr-TR" sz="1800" b="1" dirty="0" smtClean="0">
                <a:solidFill>
                  <a:prstClr val="black"/>
                </a:solidFill>
                <a:latin typeface="Times New Roman" pitchFamily="18" charset="0"/>
                <a:cs typeface="Times New Roman" pitchFamily="18" charset="0"/>
              </a:rPr>
              <a:t>KARADAŞ</a:t>
            </a:r>
            <a:endParaRPr lang="tr-TR" altLang="tr-TR"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48618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136904"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16832"/>
            <a:ext cx="169088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99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64704"/>
            <a:ext cx="835292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165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08720"/>
            <a:ext cx="792088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88640"/>
            <a:ext cx="2286000"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81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36712"/>
            <a:ext cx="784887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33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784887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 y="1644289"/>
            <a:ext cx="179498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673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48680"/>
            <a:ext cx="849694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646282"/>
            <a:ext cx="8568952" cy="344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077072"/>
            <a:ext cx="276225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698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lstStyle/>
          <a:p>
            <a:r>
              <a:rPr lang="tr-TR" dirty="0"/>
              <a:t>1.3.	Piyasa</a:t>
            </a:r>
          </a:p>
        </p:txBody>
      </p:sp>
      <p:sp>
        <p:nvSpPr>
          <p:cNvPr id="3" name="İçerik Yer Tutucusu 2"/>
          <p:cNvSpPr>
            <a:spLocks noGrp="1"/>
          </p:cNvSpPr>
          <p:nvPr>
            <p:ph idx="1"/>
          </p:nvPr>
        </p:nvSpPr>
        <p:spPr>
          <a:xfrm>
            <a:off x="457200" y="1124744"/>
            <a:ext cx="8229600" cy="5544616"/>
          </a:xfrm>
        </p:spPr>
        <p:txBody>
          <a:bodyPr>
            <a:normAutofit fontScale="92500" lnSpcReduction="10000"/>
          </a:bodyPr>
          <a:lstStyle/>
          <a:p>
            <a:pPr marL="0" indent="0" algn="just">
              <a:buNone/>
            </a:pPr>
            <a:r>
              <a:rPr lang="tr-TR" sz="1600" dirty="0" smtClean="0"/>
              <a:t>	</a:t>
            </a:r>
            <a:r>
              <a:rPr lang="tr-TR" sz="1600" i="1" dirty="0" smtClean="0"/>
              <a:t>Alıcı </a:t>
            </a:r>
            <a:r>
              <a:rPr lang="tr-TR" sz="1600" i="1" dirty="0"/>
              <a:t>ve satıcıların (arz ve talebin) birbirleriyle karşılaşmalarına imkân sağlayan örgütlü birime piyasa denir. Satıcı ile alıcının belirli bir yerde buluşması gerekli değildir. Piyasa bir yer olabileceği gibi günümüzde teknoloji sayesinde sahip olunan telefon, internet, faks, televizyon gibi iletişim ve ulaşım </a:t>
            </a:r>
            <a:r>
              <a:rPr lang="tr-TR" sz="1600" i="1" dirty="0" err="1"/>
              <a:t>kanalları.ile</a:t>
            </a:r>
            <a:r>
              <a:rPr lang="tr-TR" sz="1600" i="1" dirty="0"/>
              <a:t> de oluşturulabilmesi sağlamıştır</a:t>
            </a:r>
            <a:r>
              <a:rPr lang="tr-TR" sz="1600" i="1" dirty="0" smtClean="0"/>
              <a:t>.</a:t>
            </a:r>
          </a:p>
          <a:p>
            <a:pPr marL="0" indent="0" algn="just">
              <a:buNone/>
            </a:pPr>
            <a:r>
              <a:rPr lang="tr-TR" sz="1600" i="1" dirty="0" smtClean="0"/>
              <a:t>	</a:t>
            </a:r>
            <a:r>
              <a:rPr lang="tr-TR" sz="1600" b="1" i="1" dirty="0" smtClean="0"/>
              <a:t>1.3.1</a:t>
            </a:r>
            <a:r>
              <a:rPr lang="tr-TR" sz="1600" b="1" i="1" dirty="0"/>
              <a:t>.	Tam Rekabet Piyasası</a:t>
            </a:r>
          </a:p>
          <a:p>
            <a:pPr marL="0" indent="0" algn="just">
              <a:buNone/>
            </a:pPr>
            <a:endParaRPr lang="tr-TR" sz="1600" i="1" dirty="0"/>
          </a:p>
          <a:p>
            <a:pPr marL="0" indent="0" algn="just">
              <a:buNone/>
            </a:pPr>
            <a:r>
              <a:rPr lang="tr-TR" sz="1600" i="1" dirty="0" smtClean="0"/>
              <a:t>	Bu </a:t>
            </a:r>
            <a:r>
              <a:rPr lang="tr-TR" sz="1600" i="1" dirty="0"/>
              <a:t>piyasada alıcı ve satıcı sayısı fazladır. Alıcıların ve satıcıların fazla olduğu piyasalarda arz ve talebe göre fiyat kendiliğinden oluşur. Bu piyasalara mükemmel piyasalar da denebilir. Tam rekabet piyasasında alıcılar ve satıcılar her zaman eşit sayıda olmayabilir. Alıcıların çok, satıcıların ise az olduğu piyasalara oligopol, farklılaştırılmış bir malı satan çok sayıda firmanın olduğu piyasalara </a:t>
            </a:r>
            <a:r>
              <a:rPr lang="tr-TR" sz="1600" i="1" dirty="0" err="1"/>
              <a:t>monopollü</a:t>
            </a:r>
            <a:r>
              <a:rPr lang="tr-TR" sz="1600" i="1" dirty="0"/>
              <a:t> piyasalar denir. Alıcı ve satıcı sayısı zamanla kendiliğinden piyasa koşullarında dengesini bulacaktır</a:t>
            </a:r>
            <a:r>
              <a:rPr lang="tr-TR" sz="1600" i="1" dirty="0" smtClean="0"/>
              <a:t>.</a:t>
            </a:r>
          </a:p>
          <a:p>
            <a:pPr marL="0" indent="0" algn="just">
              <a:buNone/>
            </a:pPr>
            <a:endParaRPr lang="tr-TR" sz="1600" i="1" dirty="0"/>
          </a:p>
          <a:p>
            <a:pPr marL="0" indent="0" algn="just">
              <a:buNone/>
            </a:pPr>
            <a:r>
              <a:rPr lang="tr-TR" sz="1600" b="1" i="1" dirty="0"/>
              <a:t>1.3.2.	Tekelci (Monopol) Rekabet Piyasaları</a:t>
            </a:r>
          </a:p>
          <a:p>
            <a:pPr marL="0" indent="0" algn="just">
              <a:buNone/>
            </a:pPr>
            <a:endParaRPr lang="tr-TR" sz="1600" i="1" dirty="0"/>
          </a:p>
          <a:p>
            <a:pPr marL="0" indent="0" algn="just">
              <a:buNone/>
            </a:pPr>
            <a:r>
              <a:rPr lang="tr-TR" sz="1600" i="1" dirty="0"/>
              <a:t>Adından da anlaşılabileceği gibi üretici sayısı tek el olan veya bir kaç tane olan pazarlardır. Bu pazarlarda büyük firmaların sözü geçer. Ürettikleri ürün  fiyatlarını kendilerine göre belirleyebilirler. Arz ve talep kanunu kuralları uygulanmaz. Ürünü üreten en fazla bir kaç firma vardır. Fiyat ve arz miktarı onların isteklerine göre değişebilir. Ülkemizde son yıllarda yaşanan ekonomik gelişmeler sayesinde bir çok üründe geçerli olan tekelci rekabet piyasası tam rekabet piyasasına dönüşmüştür.</a:t>
            </a:r>
          </a:p>
          <a:p>
            <a:pPr marL="0" indent="0" algn="just">
              <a:buNone/>
            </a:pPr>
            <a:endParaRPr lang="tr-TR" sz="1600" i="1" dirty="0"/>
          </a:p>
          <a:p>
            <a:pPr marL="0" indent="0" algn="just">
              <a:buNone/>
            </a:pPr>
            <a:r>
              <a:rPr lang="tr-TR" sz="1600" i="1" dirty="0"/>
              <a:t>Uygulamada zaman zaman tekelci, zaman zaman da tam rekabet piyasası kuralları işleyebilir. Ancak gelişmiş ekonomilerde tam rekabet piyasa koşulları daha çok işlemektedir. Piyasaları tanıdığımıza göre artık fiyatın oluşumunu inceleyebiliriz.</a:t>
            </a:r>
          </a:p>
          <a:p>
            <a:pPr marL="0" indent="0" algn="just">
              <a:buNone/>
            </a:pPr>
            <a:endParaRPr lang="tr-TR" sz="16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0"/>
            <a:ext cx="2466975" cy="117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2466975" cy="99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355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49274"/>
          </a:xfrm>
        </p:spPr>
        <p:txBody>
          <a:bodyPr>
            <a:normAutofit/>
          </a:bodyPr>
          <a:lstStyle/>
          <a:p>
            <a:r>
              <a:rPr lang="tr-TR" sz="2000" b="1" i="1" dirty="0"/>
              <a:t>1.4.	Fiyat oluşumu</a:t>
            </a:r>
          </a:p>
        </p:txBody>
      </p:sp>
      <p:sp>
        <p:nvSpPr>
          <p:cNvPr id="3" name="İçerik Yer Tutucusu 2"/>
          <p:cNvSpPr>
            <a:spLocks noGrp="1"/>
          </p:cNvSpPr>
          <p:nvPr>
            <p:ph idx="1"/>
          </p:nvPr>
        </p:nvSpPr>
        <p:spPr>
          <a:xfrm>
            <a:off x="457200" y="823912"/>
            <a:ext cx="8229600" cy="5773440"/>
          </a:xfrm>
        </p:spPr>
        <p:txBody>
          <a:bodyPr>
            <a:normAutofit lnSpcReduction="10000"/>
          </a:bodyPr>
          <a:lstStyle/>
          <a:p>
            <a:pPr marL="0" indent="0" algn="just">
              <a:buNone/>
            </a:pPr>
            <a:r>
              <a:rPr lang="tr-TR" sz="1600" dirty="0" smtClean="0"/>
              <a:t>	</a:t>
            </a:r>
            <a:r>
              <a:rPr lang="tr-TR" sz="1600" i="1" dirty="0" smtClean="0"/>
              <a:t>    Fiyatın </a:t>
            </a:r>
            <a:r>
              <a:rPr lang="tr-TR" sz="1600" i="1" dirty="0"/>
              <a:t>oluşmasında; üreticilerin üretim miktarı (ARZ), tüketicilerin tüketim istekleri (TALEP) devlet ve diğer ülkelerin aldığı kararlar (uygulanan mikro ve makro politikalar) etkili olmaktadır. Tarafların fiyat üzerine etkileri piyasa çeşitlerine göre değişir. Biz bu nedenle rekabet ve tekel piyasalarının oluşumunu ele alacağız. Hiç unutmayınız ki ekonomi biliminin söylediği kurallar her piyasada çalışmayabilir. Size verdiğimiz bilgiler her zaman ülkenin ve dünyanın değişen ekonomik koşullarından etkilenecektir</a:t>
            </a:r>
            <a:r>
              <a:rPr lang="tr-TR" sz="1600" i="1" dirty="0" smtClean="0"/>
              <a:t>.</a:t>
            </a:r>
          </a:p>
          <a:p>
            <a:pPr marL="0" indent="0" algn="just">
              <a:buNone/>
            </a:pPr>
            <a:endParaRPr lang="tr-TR" sz="1600" i="1" dirty="0" smtClean="0"/>
          </a:p>
          <a:p>
            <a:pPr marL="0" indent="0" algn="just">
              <a:buNone/>
            </a:pPr>
            <a:r>
              <a:rPr lang="tr-TR" sz="1600" b="1" i="1" dirty="0"/>
              <a:t>1.4.1.	Tam Rekabet Piyasasında Fiyat oluşumu</a:t>
            </a:r>
          </a:p>
          <a:p>
            <a:pPr marL="0" indent="0" algn="just">
              <a:buNone/>
            </a:pPr>
            <a:endParaRPr lang="tr-TR" sz="1600" i="1" dirty="0"/>
          </a:p>
          <a:p>
            <a:pPr marL="0" indent="0" algn="just">
              <a:buNone/>
            </a:pPr>
            <a:r>
              <a:rPr lang="tr-TR" sz="1600" i="1" dirty="0" smtClean="0"/>
              <a:t>	Ekonomilerin </a:t>
            </a:r>
            <a:r>
              <a:rPr lang="tr-TR" sz="1600" i="1" dirty="0"/>
              <a:t>dengede gelişmesi için uygun olan piyasalar tam rekabet piyasalarıdır. Ülkeler tam rekabet piyasası koşullarının işletilmesinden yana politikalar izlerler. Daha önce değindiğimiz fiyatı belirleyen arz ve talep kanunlarının geçerli olabilmesi için piyasanın aşağıdaki koşulları taşıması gerekir.</a:t>
            </a:r>
          </a:p>
          <a:p>
            <a:pPr marL="0" indent="0" algn="just">
              <a:buNone/>
            </a:pPr>
            <a:endParaRPr lang="tr-TR" sz="1600" i="1" dirty="0"/>
          </a:p>
          <a:p>
            <a:pPr algn="just">
              <a:buFont typeface="Wingdings" panose="05000000000000000000" pitchFamily="2" charset="2"/>
              <a:buChar char="Ø"/>
            </a:pPr>
            <a:r>
              <a:rPr lang="tr-TR" sz="1600" i="1" dirty="0"/>
              <a:t>	</a:t>
            </a:r>
            <a:r>
              <a:rPr lang="tr-TR" sz="1600" b="1" i="1" dirty="0"/>
              <a:t>Tam Rekabet Piyasasının Özellikleri</a:t>
            </a:r>
          </a:p>
          <a:p>
            <a:pPr marL="0" indent="0" algn="just">
              <a:buNone/>
            </a:pPr>
            <a:r>
              <a:rPr lang="tr-TR" sz="1600" i="1" dirty="0"/>
              <a:t>•	Alıcı ve satıcılar piyasa fiyatını etkileyemeyecek kadar çok sayıdadır. Her satıcının sattığı ve her alıcının satın aldığı miktarlar piyasanın toplam hacmine kıyasla o kadar küçüktür ki bunlardaki herhangi bir değişme piyasayı etkilemez. (n sayıda alıcı, n sayıda satıcı)</a:t>
            </a:r>
          </a:p>
          <a:p>
            <a:pPr marL="0" indent="0" algn="just">
              <a:buNone/>
            </a:pPr>
            <a:r>
              <a:rPr lang="tr-TR" sz="1600" i="1" dirty="0"/>
              <a:t>•	Homojenlik koşulu </a:t>
            </a:r>
            <a:r>
              <a:rPr lang="tr-TR" sz="1600" i="1" dirty="0" err="1"/>
              <a:t>geçerlilidir</a:t>
            </a:r>
            <a:r>
              <a:rPr lang="tr-TR" sz="1600" i="1" dirty="0"/>
              <a:t>. Alıcılar, satıcılar ve özellikle alışverişe konu olan mallar birbirinin aynıdır özellikleri herkes tarafından bilinir.</a:t>
            </a:r>
          </a:p>
          <a:p>
            <a:pPr marL="0" indent="0" algn="just">
              <a:buNone/>
            </a:pPr>
            <a:r>
              <a:rPr lang="tr-TR" sz="1600" i="1" dirty="0"/>
              <a:t>•	Piyasaya giriş-çıkış serbestisi vardır. Alıcı ve satıcıların piyasaya giriş çıkışlarını engelleyen hiçbir Şey yoktur.</a:t>
            </a:r>
          </a:p>
          <a:p>
            <a:pPr marL="0" indent="0" algn="just">
              <a:buNone/>
            </a:pPr>
            <a:endParaRPr lang="tr-TR" sz="16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2771775"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000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a:bodyPr>
          <a:lstStyle/>
          <a:p>
            <a:pPr marL="0" indent="0" algn="just">
              <a:buNone/>
            </a:pPr>
            <a:r>
              <a:rPr lang="tr-TR" sz="1600" i="1" dirty="0"/>
              <a:t>•	Tam bilgi koşulu vardır. Piyasada olup bitenlerden herkes açıkça haberdar olmalıdır.</a:t>
            </a:r>
          </a:p>
          <a:p>
            <a:pPr marL="0" indent="0" algn="just">
              <a:buNone/>
            </a:pPr>
            <a:r>
              <a:rPr lang="tr-TR" sz="1600" i="1" dirty="0"/>
              <a:t>•	Tam rekabet piyasasında her malın tek fiyatı vardır ve piyasadaki alıcı ve satıcılar karar alırken piyasadaki bu fiyatı veri kabul ederler.</a:t>
            </a:r>
          </a:p>
          <a:p>
            <a:pPr marL="0" indent="0" algn="just">
              <a:buNone/>
            </a:pPr>
            <a:endParaRPr lang="tr-TR" sz="1600" i="1" dirty="0"/>
          </a:p>
          <a:p>
            <a:pPr marL="0" indent="0" algn="just">
              <a:buNone/>
            </a:pPr>
            <a:r>
              <a:rPr lang="tr-TR" sz="1600" i="1" dirty="0"/>
              <a:t>	Yukarıdaki koşulları taşıyan piyasalarda arz ve talep kanunu birlikte çalışır. Arz ve talep eğrilerinin karşılaştığı nokta en uygun fiyatın oluştuğu noktadır.</a:t>
            </a:r>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r>
              <a:rPr lang="tr-TR" sz="1600" i="1" dirty="0" smtClean="0"/>
              <a:t>	</a:t>
            </a:r>
            <a:r>
              <a:rPr lang="tr-TR" sz="1600" b="1" i="1" dirty="0" smtClean="0"/>
              <a:t>1.4.2</a:t>
            </a:r>
            <a:r>
              <a:rPr lang="tr-TR" sz="1600" b="1" i="1" dirty="0"/>
              <a:t>.	Tekel Piyasasında Fiyat oluşumu</a:t>
            </a:r>
          </a:p>
          <a:p>
            <a:pPr marL="0" indent="0" algn="just">
              <a:buNone/>
            </a:pPr>
            <a:endParaRPr lang="tr-TR" sz="1600" i="1" dirty="0"/>
          </a:p>
          <a:p>
            <a:pPr marL="0" indent="0" algn="just">
              <a:buNone/>
            </a:pPr>
            <a:r>
              <a:rPr lang="tr-TR" sz="1600" i="1" dirty="0" smtClean="0"/>
              <a:t>	Tekel </a:t>
            </a:r>
            <a:r>
              <a:rPr lang="tr-TR" sz="1600" i="1" dirty="0"/>
              <a:t>piyasasında tek bir firmanın faaliyet göstermesi sebebi ile, piyasadaki mal miktarını belirlemede tekelci firma tek başına hareket eder. Tekelci firma fiyatı tespit ederse, arzı o fiyattaki talebe bağlı olarak oluşacaktır, yani başka bir ifade ile tekelci firma belirlediği fiyattan dilediği miktarda mal satamaz. Tüketicinin belirli bir fiyat seviyesine kadar fedakârlık edebileceği unutulmamalıdır. Her ürün için bir fiyat sınırı piyasalarda belirlenmiştir.</a:t>
            </a:r>
          </a:p>
          <a:p>
            <a:pPr marL="0" indent="0" algn="just">
              <a:buNone/>
            </a:pPr>
            <a:endParaRPr lang="tr-TR" sz="1600" i="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709" y="278092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228600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336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a:bodyPr>
          <a:lstStyle/>
          <a:p>
            <a:r>
              <a:rPr lang="tr-TR" sz="3600" b="1" i="1" dirty="0"/>
              <a:t>2. PARA</a:t>
            </a:r>
          </a:p>
        </p:txBody>
      </p:sp>
      <p:sp>
        <p:nvSpPr>
          <p:cNvPr id="3" name="İçerik Yer Tutucusu 2"/>
          <p:cNvSpPr>
            <a:spLocks noGrp="1"/>
          </p:cNvSpPr>
          <p:nvPr>
            <p:ph idx="1"/>
          </p:nvPr>
        </p:nvSpPr>
        <p:spPr>
          <a:xfrm>
            <a:off x="323528" y="1196752"/>
            <a:ext cx="8568952" cy="5184576"/>
          </a:xfrm>
        </p:spPr>
        <p:txBody>
          <a:bodyPr>
            <a:normAutofit fontScale="92500" lnSpcReduction="20000"/>
          </a:bodyPr>
          <a:lstStyle/>
          <a:p>
            <a:pPr marL="0" indent="0" algn="just">
              <a:buNone/>
            </a:pPr>
            <a:r>
              <a:rPr lang="tr-TR" sz="1600" i="1" dirty="0" smtClean="0"/>
              <a:t>	Ekonominin </a:t>
            </a:r>
            <a:r>
              <a:rPr lang="tr-TR" sz="1600" i="1" dirty="0"/>
              <a:t>temel amacı kıt olan kaynaklar ile ihtiyacın en uygun Şekilde karşılanmasıdır. Kaynaklar doğada az olduğu için bu dağılımı para gibi bir değişim aracı ile sağlamaya çalışırız</a:t>
            </a:r>
            <a:r>
              <a:rPr lang="tr-TR" sz="1600" i="1" dirty="0" smtClean="0"/>
              <a:t>.</a:t>
            </a:r>
          </a:p>
          <a:p>
            <a:pPr marL="0" indent="0" algn="just">
              <a:buNone/>
            </a:pPr>
            <a:r>
              <a:rPr lang="tr-TR" sz="1600" i="1" dirty="0"/>
              <a:t>	</a:t>
            </a:r>
            <a:r>
              <a:rPr lang="tr-TR" sz="1600" b="1" i="1" dirty="0"/>
              <a:t>2.1.	Paranın Tanımı</a:t>
            </a:r>
          </a:p>
          <a:p>
            <a:pPr marL="0" indent="0" algn="just">
              <a:buNone/>
            </a:pPr>
            <a:r>
              <a:rPr lang="tr-TR" sz="1600" i="1" dirty="0"/>
              <a:t>Üretici ve tüketicilerin piyasalarda karşılaşarak alış veriş yapabilmelerini sağlayan değişim aracına para denebilir. Bir başka ifade ile mal veya hizmetlerin değer ölçüsü birimi paradır. Bilimsel olarak para; devletçe bastırılan, mal ve hizmet satın alma gücü olan ve herkes tarafından kabul gören bir mübadele (değişim ) aracıdır.</a:t>
            </a:r>
          </a:p>
          <a:p>
            <a:pPr marL="0" indent="0" algn="just">
              <a:buNone/>
            </a:pPr>
            <a:endParaRPr lang="tr-TR" sz="1600" i="1" dirty="0"/>
          </a:p>
          <a:p>
            <a:pPr marL="0" indent="0" algn="just">
              <a:buNone/>
            </a:pPr>
            <a:r>
              <a:rPr lang="tr-TR" sz="1600" i="1" dirty="0" smtClean="0"/>
              <a:t>	Para</a:t>
            </a:r>
            <a:r>
              <a:rPr lang="tr-TR" sz="1600" i="1" dirty="0"/>
              <a:t>, alım satımlarda bir ödeme aracı olmanın yanı sıra, toplum tarafından kabul edilen ortak bir değer ölçüsü ve tasarruf yapma aracıdır.</a:t>
            </a:r>
          </a:p>
          <a:p>
            <a:pPr marL="0" indent="0" algn="just">
              <a:buNone/>
            </a:pPr>
            <a:r>
              <a:rPr lang="tr-TR" sz="1600" i="1" dirty="0" smtClean="0"/>
              <a:t>	</a:t>
            </a:r>
            <a:r>
              <a:rPr lang="tr-TR" sz="1600" b="1" i="1" dirty="0" smtClean="0"/>
              <a:t>2.2</a:t>
            </a:r>
            <a:r>
              <a:rPr lang="tr-TR" sz="1600" b="1" i="1" dirty="0"/>
              <a:t>.	Paranın Özellikleri</a:t>
            </a:r>
          </a:p>
          <a:p>
            <a:pPr algn="just">
              <a:buFont typeface="Wingdings" panose="05000000000000000000" pitchFamily="2" charset="2"/>
              <a:buChar char="Ø"/>
            </a:pPr>
            <a:r>
              <a:rPr lang="tr-TR" sz="1600" i="1" dirty="0"/>
              <a:t>	</a:t>
            </a:r>
            <a:r>
              <a:rPr lang="tr-TR" sz="1600" b="1" i="1" dirty="0"/>
              <a:t>Taşınabilir olması: </a:t>
            </a:r>
            <a:r>
              <a:rPr lang="tr-TR" sz="1600" i="1" dirty="0"/>
              <a:t>Ticari işlemlerin kolayca yapılabilmesi; paranın ağırlığı ve hacmi bakımından taşımaya uygun olmasına bağlıdır.</a:t>
            </a:r>
          </a:p>
          <a:p>
            <a:pPr marL="0" indent="0" algn="just">
              <a:buNone/>
            </a:pPr>
            <a:endParaRPr lang="tr-TR" sz="1600" i="1" dirty="0"/>
          </a:p>
          <a:p>
            <a:pPr algn="just">
              <a:buFont typeface="Wingdings" panose="05000000000000000000" pitchFamily="2" charset="2"/>
              <a:buChar char="Ø"/>
            </a:pPr>
            <a:r>
              <a:rPr lang="tr-TR" sz="1600" i="1" dirty="0"/>
              <a:t>	</a:t>
            </a:r>
            <a:r>
              <a:rPr lang="tr-TR" sz="1600" b="1" i="1" dirty="0"/>
              <a:t>Bölünebilir olması: </a:t>
            </a:r>
            <a:r>
              <a:rPr lang="tr-TR" sz="1600" i="1" dirty="0"/>
              <a:t>değişik miktarlardaki ödemelerin yapılabilmesi için, paranın kolayca Bölünebilir olması ve birbirine dönüşebilir olması gerekir. Paranın ifade ettiği değerler çok çeşitli olmalıdır.</a:t>
            </a:r>
          </a:p>
          <a:p>
            <a:pPr marL="0" indent="0" algn="just">
              <a:buNone/>
            </a:pPr>
            <a:endParaRPr lang="tr-TR" sz="1600" i="1" dirty="0"/>
          </a:p>
          <a:p>
            <a:pPr algn="just">
              <a:buFont typeface="Wingdings" panose="05000000000000000000" pitchFamily="2" charset="2"/>
              <a:buChar char="Ø"/>
            </a:pPr>
            <a:r>
              <a:rPr lang="tr-TR" sz="1600" i="1" dirty="0"/>
              <a:t>	</a:t>
            </a:r>
            <a:r>
              <a:rPr lang="tr-TR" sz="1600" b="1" i="1" dirty="0"/>
              <a:t>Dayanıklı olması: </a:t>
            </a:r>
            <a:r>
              <a:rPr lang="tr-TR" sz="1600" i="1" dirty="0"/>
              <a:t>Isı, nem, aşınma, yıpranma, çarpma, bozulma gibi dış etkilere karşı dayanıklı olmalıdır.</a:t>
            </a:r>
          </a:p>
          <a:p>
            <a:pPr marL="0" indent="0" algn="just">
              <a:buNone/>
            </a:pPr>
            <a:endParaRPr lang="tr-TR" sz="1600" i="1" dirty="0"/>
          </a:p>
          <a:p>
            <a:pPr algn="just">
              <a:buFont typeface="Wingdings" panose="05000000000000000000" pitchFamily="2" charset="2"/>
              <a:buChar char="Ø"/>
            </a:pPr>
            <a:r>
              <a:rPr lang="tr-TR" sz="1600" i="1" dirty="0"/>
              <a:t>	</a:t>
            </a:r>
            <a:r>
              <a:rPr lang="tr-TR" sz="1600" b="1" i="1" dirty="0"/>
              <a:t>Kabul görmesi: </a:t>
            </a:r>
            <a:r>
              <a:rPr lang="tr-TR" sz="1600" i="1" dirty="0"/>
              <a:t>Ülke, diğer ülkeler ve halk tarafından resmen tanımlanmalı ve kullanılmalıdır.</a:t>
            </a:r>
          </a:p>
          <a:p>
            <a:pPr marL="0" indent="0" algn="just">
              <a:buNone/>
            </a:pPr>
            <a:r>
              <a:rPr lang="tr-TR" sz="1600" i="1" dirty="0" smtClean="0"/>
              <a:t>   </a:t>
            </a:r>
            <a:endParaRPr lang="tr-TR" sz="1600"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2667000"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16632"/>
            <a:ext cx="2657475"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5877272"/>
            <a:ext cx="4614267"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667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i="1" dirty="0" smtClean="0"/>
              <a:t>PİYASALARI  İZLEMEK</a:t>
            </a:r>
            <a:endParaRPr lang="tr-TR" b="1" i="1" dirty="0"/>
          </a:p>
        </p:txBody>
      </p:sp>
      <p:sp>
        <p:nvSpPr>
          <p:cNvPr id="3" name="Alt Başlık 2"/>
          <p:cNvSpPr>
            <a:spLocks noGrp="1"/>
          </p:cNvSpPr>
          <p:nvPr>
            <p:ph type="subTitle" idx="1"/>
          </p:nvPr>
        </p:nvSpPr>
        <p:spPr/>
        <p:txBody>
          <a:bodyPr/>
          <a:lstStyle/>
          <a:p>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5256584"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631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a:bodyPr>
          <a:lstStyle/>
          <a:p>
            <a:pPr marL="0" indent="0" algn="just">
              <a:buNone/>
            </a:pPr>
            <a:r>
              <a:rPr lang="tr-TR" sz="1600" i="1" dirty="0" smtClean="0"/>
              <a:t>	2.3</a:t>
            </a:r>
            <a:r>
              <a:rPr lang="tr-TR" sz="1600" i="1" dirty="0"/>
              <a:t>.	</a:t>
            </a:r>
            <a:r>
              <a:rPr lang="tr-TR" sz="1600" b="1" i="1" dirty="0"/>
              <a:t>Paranın Fonksiyonları</a:t>
            </a:r>
          </a:p>
          <a:p>
            <a:pPr marL="0" indent="0" algn="just">
              <a:buNone/>
            </a:pPr>
            <a:endParaRPr lang="tr-TR" sz="1600" i="1" dirty="0"/>
          </a:p>
          <a:p>
            <a:pPr marL="0" indent="0" algn="just">
              <a:buNone/>
            </a:pPr>
            <a:r>
              <a:rPr lang="tr-TR" sz="1600" i="1" dirty="0" smtClean="0"/>
              <a:t>	Mal </a:t>
            </a:r>
            <a:r>
              <a:rPr lang="tr-TR" sz="1600" i="1" dirty="0"/>
              <a:t>ve hizmetlerin değişiminde genel kabul gören para, kendi başına alındığında pratik olarak hiçbir değeri yoktur. Acıktığımızda yiyemez, susadığımızda içemeyiz. Ama açlığı ve susuzluğu gidermek için ondan yararlanabiliriz. Ekonomimizin varlığı paranın varlığı ile paranın faydası da sahip olduğu işlevlere bakılarak ölçülür.</a:t>
            </a:r>
          </a:p>
          <a:p>
            <a:pPr marL="0" indent="0" algn="just">
              <a:buNone/>
            </a:pPr>
            <a:endParaRPr lang="tr-TR" sz="1600" i="1" dirty="0"/>
          </a:p>
          <a:p>
            <a:pPr algn="just">
              <a:buFont typeface="Wingdings" panose="05000000000000000000" pitchFamily="2" charset="2"/>
              <a:buChar char="Ø"/>
            </a:pPr>
            <a:r>
              <a:rPr lang="tr-TR" sz="1600" i="1" dirty="0"/>
              <a:t>	</a:t>
            </a:r>
            <a:r>
              <a:rPr lang="tr-TR" sz="1600" b="1" i="1" dirty="0"/>
              <a:t>Mübadele ( değişim ) aracıdır: </a:t>
            </a:r>
            <a:r>
              <a:rPr lang="tr-TR" sz="1600" i="1" dirty="0"/>
              <a:t>Mübadele döneminde takasın getirdiği güçlükleri ortadan kaldırmak için herkesçe kabul edilen mübadele aracı olarak para kullanılmaya başlandı. Böylece mal ile malın değiştirilmesi yerine, mal ile paranın değiştirilmesi yoluna gidildi. Paranın mübadelelerde aracı görevi üstlenmesi, toplumda işbölümünü ve uzmanlaşmayı hızlandırdı.</a:t>
            </a:r>
          </a:p>
          <a:p>
            <a:pPr marL="0" indent="0" algn="just">
              <a:buNone/>
            </a:pPr>
            <a:endParaRPr lang="tr-TR" sz="1600" i="1" dirty="0"/>
          </a:p>
          <a:p>
            <a:pPr algn="just">
              <a:buFont typeface="Wingdings" panose="05000000000000000000" pitchFamily="2" charset="2"/>
              <a:buChar char="Ø"/>
            </a:pPr>
            <a:r>
              <a:rPr lang="tr-TR" sz="1600" i="1" dirty="0"/>
              <a:t>	</a:t>
            </a:r>
            <a:r>
              <a:rPr lang="tr-TR" sz="1600" b="1" i="1" dirty="0"/>
              <a:t>Ortak değer ölçüsüdür: </a:t>
            </a:r>
            <a:r>
              <a:rPr lang="tr-TR" sz="1600" i="1" dirty="0"/>
              <a:t>Mal veya hizmetlerin alım satım değeri toplum tarafından kabul edilmelidir. Kabul edilen mal veya hizmetlerin ifade edildiği değer fiyat, fiyatın sembolleştirildiği araç ise paradır. Herkesçe kabul edilen değer ölçüsünün sabit kalması gerekir. Enflasyonun yüksek olduğu ülkelerde paranın ifade ettiği mal miktarı her geçen gün azalır.</a:t>
            </a:r>
          </a:p>
          <a:p>
            <a:pPr marL="0" indent="0" algn="just">
              <a:buNone/>
            </a:pPr>
            <a:endParaRPr lang="tr-TR" sz="1600"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825" y="116632"/>
            <a:ext cx="253365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 y="1"/>
            <a:ext cx="3702356"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1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2060848"/>
            <a:ext cx="8229600" cy="4065315"/>
          </a:xfrm>
        </p:spPr>
        <p:txBody>
          <a:bodyPr>
            <a:normAutofit/>
          </a:bodyPr>
          <a:lstStyle/>
          <a:p>
            <a:pPr algn="just">
              <a:buFont typeface="Wingdings" panose="05000000000000000000" pitchFamily="2" charset="2"/>
              <a:buChar char="Ø"/>
            </a:pPr>
            <a:r>
              <a:rPr lang="tr-TR" sz="1600" i="1" dirty="0"/>
              <a:t>	</a:t>
            </a:r>
            <a:r>
              <a:rPr lang="tr-TR" sz="1600" b="1" i="1" dirty="0"/>
              <a:t>Tasarruf ve borçlanma aracıdır: </a:t>
            </a:r>
            <a:r>
              <a:rPr lang="tr-TR" sz="1600" i="1" dirty="0"/>
              <a:t>yaşam, ihtiyaçların karşılanması ile devam eder. İhtiyaç fazlası nakdin harcanmayarak elde tutulması ile tasarruf yapılmış olur. Tasarruf, kişi ve kuruluşlar hatta ülkeler açısından arzulanan bir durumdur. Çünkü tasarrufları fazla olanlar daha çok üretim, daha çok tüketim yaparlar. Üretimin ve tüketimin artması ekonominin büyümesini gösterir.</a:t>
            </a:r>
          </a:p>
          <a:p>
            <a:pPr marL="0" indent="0" algn="just">
              <a:buNone/>
            </a:pPr>
            <a:endParaRPr lang="tr-TR" sz="1600" i="1" dirty="0"/>
          </a:p>
          <a:p>
            <a:pPr algn="just">
              <a:buFont typeface="Wingdings" panose="05000000000000000000" pitchFamily="2" charset="2"/>
              <a:buChar char="Ø"/>
            </a:pPr>
            <a:r>
              <a:rPr lang="tr-TR" sz="1600" i="1" dirty="0"/>
              <a:t>	</a:t>
            </a:r>
            <a:r>
              <a:rPr lang="tr-TR" sz="1600" b="1" i="1" dirty="0"/>
              <a:t>Ekonomi politikası aracıdır</a:t>
            </a:r>
            <a:r>
              <a:rPr lang="tr-TR" sz="1600" i="1" dirty="0"/>
              <a:t>: Paranın ekonomik olaylar üzerinde direkt etkisi yoktur. Ancak dolaylı yollardan etkili olur. Devlet ekonomideki büyümenin dengeli (istikrarlı) sürdürülebilmesi için para ile ilgili kararlar alabilir. (Faiz oranları, vergiler, indirimler </a:t>
            </a:r>
            <a:r>
              <a:rPr lang="tr-TR" sz="1600" i="1" dirty="0" err="1"/>
              <a:t>vb</a:t>
            </a:r>
            <a:r>
              <a:rPr lang="tr-TR" sz="1600" i="1" dirty="0"/>
              <a:t>) Ülkedeki para ile ilgili alınan karar ve yapılan uygulamalara para politikası denir. Her ülke zaman zaman bu politikalara başvurur.</a:t>
            </a:r>
          </a:p>
          <a:p>
            <a:pPr marL="0" indent="0">
              <a:buNone/>
            </a:pPr>
            <a:endParaRPr lang="tr-TR" sz="1600" i="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688" y="5157192"/>
            <a:ext cx="2619375" cy="131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032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2.4</a:t>
            </a:r>
            <a:r>
              <a:rPr lang="tr-TR" sz="1600" b="1" i="1" dirty="0"/>
              <a:t>.	Para çeşitleri</a:t>
            </a:r>
          </a:p>
          <a:p>
            <a:pPr marL="0" indent="0" algn="just">
              <a:buNone/>
            </a:pPr>
            <a:r>
              <a:rPr lang="tr-TR" sz="1600" i="1" dirty="0"/>
              <a:t>Para kullanılmaya başlandığından itibaren günümüze kadar çeşitli aşamalardan geçmiştir.</a:t>
            </a:r>
          </a:p>
          <a:p>
            <a:pPr marL="0" indent="0" algn="just">
              <a:buNone/>
            </a:pPr>
            <a:endParaRPr lang="tr-TR" sz="1600" i="1" dirty="0"/>
          </a:p>
          <a:p>
            <a:pPr marL="0" indent="0" algn="just">
              <a:buNone/>
            </a:pPr>
            <a:r>
              <a:rPr lang="tr-TR" sz="1600" i="1" dirty="0" smtClean="0"/>
              <a:t>	</a:t>
            </a:r>
            <a:r>
              <a:rPr lang="tr-TR" sz="1600" b="1" i="1" dirty="0" smtClean="0"/>
              <a:t>2.4.1</a:t>
            </a:r>
            <a:r>
              <a:rPr lang="tr-TR" sz="1600" b="1" i="1" dirty="0"/>
              <a:t>.	Mal Para</a:t>
            </a:r>
          </a:p>
          <a:p>
            <a:pPr marL="0" indent="0" algn="just">
              <a:buNone/>
            </a:pPr>
            <a:endParaRPr lang="tr-TR" sz="1600" i="1" dirty="0"/>
          </a:p>
          <a:p>
            <a:pPr marL="0" indent="0" algn="just">
              <a:buNone/>
            </a:pPr>
            <a:r>
              <a:rPr lang="tr-TR" sz="1600" i="1" dirty="0"/>
              <a:t>Mübadele döneminde kullanılan paradır. Madenlerin kullanıldığı dönemlerde üzerinde o madenin değeri yazılarak kullanılmıştır (sikke). Günümüzde kullanılmamaktadır.</a:t>
            </a:r>
          </a:p>
          <a:p>
            <a:pPr marL="0" indent="0" algn="just">
              <a:buNone/>
            </a:pPr>
            <a:endParaRPr lang="tr-TR" sz="1600" i="1" dirty="0"/>
          </a:p>
          <a:p>
            <a:pPr marL="0" indent="0" algn="just">
              <a:buNone/>
            </a:pPr>
            <a:r>
              <a:rPr lang="tr-TR" sz="1600" i="1" dirty="0" smtClean="0"/>
              <a:t>	</a:t>
            </a:r>
            <a:r>
              <a:rPr lang="tr-TR" sz="1600" b="1" i="1" dirty="0" smtClean="0"/>
              <a:t>2.4.2</a:t>
            </a:r>
            <a:r>
              <a:rPr lang="tr-TR" sz="1600" b="1" i="1" dirty="0"/>
              <a:t>.	Temsili paralar</a:t>
            </a:r>
          </a:p>
          <a:p>
            <a:pPr marL="0" indent="0" algn="just">
              <a:buNone/>
            </a:pPr>
            <a:endParaRPr lang="tr-TR" sz="1600" i="1" dirty="0"/>
          </a:p>
          <a:p>
            <a:pPr marL="0" indent="0" algn="just">
              <a:buNone/>
            </a:pPr>
            <a:r>
              <a:rPr lang="tr-TR" sz="1600" i="1" dirty="0"/>
              <a:t>Kıymetli madenlere çevrilebilen paralara temsili para denir. Başlangıçta yüzde yüz altına çevrilebilir özelliğe sahip olan temsili paralar, zamanla yerinin kağıt paraya bırakmıştır.</a:t>
            </a:r>
          </a:p>
          <a:p>
            <a:pPr marL="0" indent="0" algn="just">
              <a:buNone/>
            </a:pPr>
            <a:endParaRPr lang="tr-TR" sz="1600" i="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116632"/>
            <a:ext cx="246697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5076554"/>
            <a:ext cx="3335462" cy="178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02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algn="just">
              <a:buFont typeface="Wingdings" panose="05000000000000000000" pitchFamily="2" charset="2"/>
              <a:buChar char="Ø"/>
            </a:pPr>
            <a:r>
              <a:rPr lang="tr-TR" sz="1600" b="1" i="1" dirty="0"/>
              <a:t>	Temsili paraların </a:t>
            </a:r>
            <a:r>
              <a:rPr lang="tr-TR" sz="1600" b="1" i="1" dirty="0" err="1"/>
              <a:t>başlıcaları</a:t>
            </a:r>
            <a:endParaRPr lang="tr-TR" sz="1600" b="1" i="1" dirty="0"/>
          </a:p>
          <a:p>
            <a:pPr marL="0" indent="0" algn="just">
              <a:buNone/>
            </a:pPr>
            <a:r>
              <a:rPr lang="tr-TR" sz="1600" i="1" dirty="0"/>
              <a:t>Kıymetli madenler karşılığında basılan ve tekrar o madene dönüştürülebilen paralardır. Bugün bu paralar kullanılmaktadır. Temsili paralar kendi arasında altı grupta toplanır.</a:t>
            </a:r>
          </a:p>
          <a:p>
            <a:pPr marL="0" indent="0" algn="just">
              <a:buNone/>
            </a:pPr>
            <a:endParaRPr lang="tr-TR" sz="1600" i="1" dirty="0"/>
          </a:p>
          <a:p>
            <a:pPr marL="0" indent="0" algn="just">
              <a:buNone/>
            </a:pPr>
            <a:r>
              <a:rPr lang="tr-TR" sz="1600" i="1" dirty="0"/>
              <a:t>•	</a:t>
            </a:r>
            <a:r>
              <a:rPr lang="tr-TR" sz="1600" b="1" i="1" dirty="0"/>
              <a:t>Altın ve gümüş sertifikaları: </a:t>
            </a:r>
            <a:r>
              <a:rPr lang="tr-TR" sz="1600" i="1" dirty="0"/>
              <a:t>Altın ve gümüşün para olarak kullanıldığı dönemlerde taşınma ve saklama zorluğunu ortadan kaldırmak için bu paralar bankerlere emanet edilerek karşılığında sertifikalar (belgeler ) alınmıştır. Bu belgeler temsil ettikleri para yerine geçmek üzere mübadelelerde aracı olarak kullanılmaya başlanmış ve böylece ilk temsili para ortaya çıkmıştır. Sertifikaların en önemli özelliği, bu belgeleri veren kurumun kasasında % 100 karşılığının bulunmasıdır.</a:t>
            </a:r>
          </a:p>
          <a:p>
            <a:pPr marL="0" indent="0" algn="just">
              <a:buNone/>
            </a:pPr>
            <a:endParaRPr lang="tr-TR" sz="1600" i="1" dirty="0"/>
          </a:p>
          <a:p>
            <a:pPr marL="0" indent="0" algn="just">
              <a:buNone/>
            </a:pPr>
            <a:r>
              <a:rPr lang="tr-TR" sz="1600" i="1" dirty="0"/>
              <a:t>•	</a:t>
            </a:r>
            <a:r>
              <a:rPr lang="tr-TR" sz="1600" b="1" i="1" dirty="0"/>
              <a:t>Banknot: </a:t>
            </a:r>
            <a:r>
              <a:rPr lang="tr-TR" sz="1600" i="1" dirty="0"/>
              <a:t>Altın ve gümüş sertifikaları veren bankalar, kendilerine emanet edilen altın ve gümüşlerin büyük bir kısmının geri istenmediğini gördüler. Kendilerinden borç isteyenlere, borç para yerine sertifika vermeye başladılar. Bu Şekilde % 100 değerli maden karşılığı olmayan, Ancak istenildiği zaman altın veya gümüşe çevrilebileceği garantisi olan sertifikalar kullanılmaya başlanmıştır. Bu sertifikalara , “banka notu” anlamına gelen “banknot” denildi. İlk dönemlerde her banka banknot çıkarabiliyordu. Ancak, yaşanan olumsuzlukları önlemek için, banknot çıkartma yetkisi Merkez Bankalarına verilmiştir.</a:t>
            </a:r>
          </a:p>
          <a:p>
            <a:pPr marL="0" indent="0" algn="just">
              <a:buNone/>
            </a:pPr>
            <a:endParaRPr lang="tr-TR" sz="1600" i="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5561856"/>
            <a:ext cx="307922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39339"/>
            <a:ext cx="2215133" cy="127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994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a:t>•	</a:t>
            </a:r>
            <a:r>
              <a:rPr lang="tr-TR" sz="1600" b="1" i="1" dirty="0"/>
              <a:t>Kağıt Para: </a:t>
            </a:r>
            <a:r>
              <a:rPr lang="tr-TR" sz="1600" i="1" dirty="0"/>
              <a:t>Merkez bankaları banknotların altına çevrilmesi yerine kağıt para ile değiştirilmesi sistemini getirmişlerdir. Günümüzde her ülkenin parasını o ülkenin merkez bankaları basarak piyasaya sunarlar (arz ederler</a:t>
            </a:r>
            <a:r>
              <a:rPr lang="tr-TR" sz="1600" i="1" dirty="0" smtClean="0"/>
              <a:t>).</a:t>
            </a:r>
          </a:p>
          <a:p>
            <a:pPr marL="0" indent="0" algn="just">
              <a:buNone/>
            </a:pPr>
            <a:r>
              <a:rPr lang="tr-TR" sz="1600" i="1" dirty="0"/>
              <a:t>•	</a:t>
            </a:r>
            <a:r>
              <a:rPr lang="tr-TR" sz="1600" b="1" i="1" dirty="0"/>
              <a:t>Madeni para</a:t>
            </a:r>
            <a:r>
              <a:rPr lang="tr-TR" sz="1600" i="1" dirty="0"/>
              <a:t>: Küçük ve küsuratlı ödeme ve tahsilatların daha rahat yapılması için bir miktar kağıt para </a:t>
            </a:r>
            <a:r>
              <a:rPr lang="tr-TR" sz="1600" i="1" dirty="0" err="1"/>
              <a:t>karşığına</a:t>
            </a:r>
            <a:r>
              <a:rPr lang="tr-TR" sz="1600" i="1" dirty="0"/>
              <a:t> gelen tutarda madeni para basılır. Madeni paranın değeri, üzerinde yazan değerin elli katıdır. Ülkemizde bozuk paraları Hazine, kâğıt paraları ise Merkez Bankası basar</a:t>
            </a:r>
            <a:r>
              <a:rPr lang="tr-TR" sz="1600" i="1" dirty="0" smtClean="0"/>
              <a:t>.</a:t>
            </a:r>
          </a:p>
          <a:p>
            <a:pPr marL="0" indent="0" algn="just">
              <a:buNone/>
            </a:pPr>
            <a:r>
              <a:rPr lang="tr-TR" sz="1600" i="1" dirty="0"/>
              <a:t>•	</a:t>
            </a:r>
            <a:r>
              <a:rPr lang="tr-TR" sz="1600" b="1" i="1" dirty="0" err="1"/>
              <a:t>Kaydi</a:t>
            </a:r>
            <a:r>
              <a:rPr lang="tr-TR" sz="1600" b="1" i="1" dirty="0"/>
              <a:t> para (banka parası): </a:t>
            </a:r>
            <a:r>
              <a:rPr lang="tr-TR" sz="1600" i="1" dirty="0"/>
              <a:t>Ödeme işlemlerinde kullanılan banka </a:t>
            </a:r>
            <a:r>
              <a:rPr lang="tr-TR" sz="1600" i="1" dirty="0" err="1"/>
              <a:t>mevduatıdır.kişiler</a:t>
            </a:r>
            <a:r>
              <a:rPr lang="tr-TR" sz="1600" i="1" dirty="0"/>
              <a:t> paralarını vadesiz mevduat hesaplarına yatırarak, ödemelerini çekle, kredi kartıyla ya da virman yoluyla </a:t>
            </a:r>
            <a:r>
              <a:rPr lang="tr-TR" sz="1600" i="1" dirty="0" err="1"/>
              <a:t>yapmaktadırlar.Kaydi</a:t>
            </a:r>
            <a:r>
              <a:rPr lang="tr-TR" sz="1600" i="1" dirty="0"/>
              <a:t> para kullanımı, nakit para taşımak ve nakit ödemekten daha kolaydır.</a:t>
            </a:r>
          </a:p>
          <a:p>
            <a:pPr marL="0" indent="0" algn="just">
              <a:buNone/>
            </a:pPr>
            <a:r>
              <a:rPr lang="tr-TR" sz="1600" i="1" dirty="0"/>
              <a:t>•	</a:t>
            </a:r>
            <a:r>
              <a:rPr lang="tr-TR" sz="1600" b="1" i="1" dirty="0"/>
              <a:t>Para yerine geçenler</a:t>
            </a:r>
            <a:r>
              <a:rPr lang="tr-TR" sz="1600" i="1" dirty="0"/>
              <a:t>: Bankacılık hizmetlerinin gelişmesi ile banka hesabında para olmadan da, alış- veriş yapılabilmektedir. Örneğin “plastik para” da denilen “kredi kartları” bu ödeme araçlarından bazılarıdır. Kredi kartı, kart sahibine tanınan kısa vadeli (en fazla bir ay) bir faizsiz kredidir.</a:t>
            </a:r>
          </a:p>
          <a:p>
            <a:pPr marL="0" indent="0" algn="just">
              <a:buNone/>
            </a:pPr>
            <a:endParaRPr lang="tr-TR" sz="1600" i="1"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5229200"/>
            <a:ext cx="33242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352839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09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lstStyle/>
          <a:p>
            <a:endParaRPr lang="tr-TR" dirty="0"/>
          </a:p>
        </p:txBody>
      </p:sp>
      <p:sp>
        <p:nvSpPr>
          <p:cNvPr id="3" name="İçerik Yer Tutucusu 2"/>
          <p:cNvSpPr>
            <a:spLocks noGrp="1"/>
          </p:cNvSpPr>
          <p:nvPr>
            <p:ph idx="1"/>
          </p:nvPr>
        </p:nvSpPr>
        <p:spPr>
          <a:xfrm>
            <a:off x="457200" y="1124744"/>
            <a:ext cx="8229600" cy="5001419"/>
          </a:xfrm>
        </p:spPr>
        <p:txBody>
          <a:bodyPr>
            <a:normAutofit lnSpcReduction="10000"/>
          </a:bodyPr>
          <a:lstStyle/>
          <a:p>
            <a:pPr marL="0" indent="0" algn="just">
              <a:buNone/>
            </a:pPr>
            <a:r>
              <a:rPr lang="tr-TR" sz="1600" i="1" dirty="0" smtClean="0"/>
              <a:t>	</a:t>
            </a:r>
            <a:r>
              <a:rPr lang="tr-TR" sz="1600" b="1" i="1" dirty="0" smtClean="0"/>
              <a:t>2.5</a:t>
            </a:r>
            <a:r>
              <a:rPr lang="tr-TR" sz="1600" b="1" i="1" dirty="0"/>
              <a:t>.	Para İle İlgili kuruluşlar</a:t>
            </a:r>
          </a:p>
          <a:p>
            <a:pPr marL="0" indent="0" algn="just">
              <a:buNone/>
            </a:pPr>
            <a:r>
              <a:rPr lang="tr-TR" sz="1600" i="1" dirty="0" smtClean="0"/>
              <a:t>	Ülkedeki </a:t>
            </a:r>
            <a:r>
              <a:rPr lang="tr-TR" sz="1600" i="1" dirty="0"/>
              <a:t>toplam kıymetlerin karşılığını gösteren parayı basan, yöneten kuruluşlar merkez bankalarıdır. Ülkemizde banknot çıkarma yetkisine sahip ilk kurum, 4 </a:t>
            </a:r>
            <a:r>
              <a:rPr lang="tr-TR" sz="1600" i="1" dirty="0" err="1"/>
              <a:t>iubat</a:t>
            </a:r>
            <a:r>
              <a:rPr lang="tr-TR" sz="1600" i="1" dirty="0"/>
              <a:t> 1863 tarihinde kurulmuş olan Osmanlı Bankası’dır. Cumhuriyetin ilanından sonra, T.C. Merkez Bankası 11 Haziran 1930’ da 1715 sayılı kanunla kurulmuştur.</a:t>
            </a:r>
          </a:p>
          <a:p>
            <a:pPr marL="0" indent="0" algn="just">
              <a:buNone/>
            </a:pPr>
            <a:endParaRPr lang="tr-TR" sz="1600" i="1" dirty="0"/>
          </a:p>
          <a:p>
            <a:pPr marL="0" indent="0" algn="just">
              <a:buNone/>
            </a:pPr>
            <a:r>
              <a:rPr lang="tr-TR" sz="1600" i="1" dirty="0" smtClean="0"/>
              <a:t>	Merkez </a:t>
            </a:r>
            <a:r>
              <a:rPr lang="tr-TR" sz="1600" i="1" dirty="0"/>
              <a:t>bankaları, ekonomideki para arzını kontrol ederek, fiyatların genel düzeyi (enflasyon ve deflasyon ) yanında, işsizlik ve milli geliri ( toplam üretim ) etkileme gücüne sahiptir. Devlet adına para basarak piyasaya süren Merkez Bankası’nın temel işlevi piyasadaki toplam para arzı ve toplam para talebinin </a:t>
            </a:r>
            <a:r>
              <a:rPr lang="tr-TR" sz="1600" i="1" dirty="0" err="1"/>
              <a:t>biribirine</a:t>
            </a:r>
            <a:r>
              <a:rPr lang="tr-TR" sz="1600" i="1" dirty="0"/>
              <a:t> eşit olmasını sağlamaktır</a:t>
            </a:r>
            <a:r>
              <a:rPr lang="tr-TR" sz="1600" i="1" dirty="0" smtClean="0"/>
              <a:t>.</a:t>
            </a:r>
          </a:p>
          <a:p>
            <a:pPr marL="0" indent="0" algn="just">
              <a:buNone/>
            </a:pPr>
            <a:r>
              <a:rPr lang="tr-TR" sz="1600" i="1" dirty="0" smtClean="0"/>
              <a:t>	2.5.1</a:t>
            </a:r>
            <a:r>
              <a:rPr lang="tr-TR" sz="1600" i="1" dirty="0"/>
              <a:t>.	</a:t>
            </a:r>
            <a:r>
              <a:rPr lang="tr-TR" sz="1600" b="1" i="1" dirty="0"/>
              <a:t>T.C. Merkez Bankası’nın Temel Görevleri</a:t>
            </a:r>
          </a:p>
          <a:p>
            <a:pPr marL="0" indent="0" algn="just">
              <a:buNone/>
            </a:pPr>
            <a:r>
              <a:rPr lang="tr-TR" sz="1600" i="1" dirty="0" smtClean="0"/>
              <a:t>	Merkez </a:t>
            </a:r>
            <a:r>
              <a:rPr lang="tr-TR" sz="1600" i="1" dirty="0"/>
              <a:t>bankaları ülke parasının değerini ve miktarını koruyarak ekonomik istikrarın sağlanmasına yardımcı olmak için çalışırlar. Bu hedefe ulaşmak için merkez bankaları aşağıdaki görevleri yerine getirirler.</a:t>
            </a:r>
          </a:p>
          <a:p>
            <a:pPr algn="just">
              <a:buFont typeface="Wingdings" panose="05000000000000000000" pitchFamily="2" charset="2"/>
              <a:buChar char="Ø"/>
            </a:pPr>
            <a:r>
              <a:rPr lang="tr-TR" sz="1600" i="1" dirty="0"/>
              <a:t>	Para piyasalarındaki istikrarı sağlamaya çalışır.</a:t>
            </a:r>
          </a:p>
          <a:p>
            <a:pPr algn="just">
              <a:buFont typeface="Wingdings" panose="05000000000000000000" pitchFamily="2" charset="2"/>
              <a:buChar char="Ø"/>
            </a:pPr>
            <a:r>
              <a:rPr lang="tr-TR" sz="1600" i="1" dirty="0"/>
              <a:t>	Bankaların bankası ve likiditenin son kaynağıdır. Bankalara kredi sağlar ve faaliyetlerini düzenler. Bankalar arasındaki çek takasını yürütür.</a:t>
            </a:r>
          </a:p>
          <a:p>
            <a:pPr algn="just">
              <a:buFont typeface="Wingdings" panose="05000000000000000000" pitchFamily="2" charset="2"/>
              <a:buChar char="Ø"/>
            </a:pPr>
            <a:r>
              <a:rPr lang="tr-TR" sz="1600" i="1" dirty="0"/>
              <a:t>	Devletin bankacılığını yaparak, devlet adına fon tutar ve ödemeleri yapar.</a:t>
            </a:r>
          </a:p>
          <a:p>
            <a:pPr algn="just">
              <a:buFont typeface="Wingdings" panose="05000000000000000000" pitchFamily="2" charset="2"/>
              <a:buChar char="Ø"/>
            </a:pPr>
            <a:r>
              <a:rPr lang="tr-TR" sz="1600" i="1" dirty="0"/>
              <a:t>	Para politikası araçlarını bağımsız olarak piyasa koşullarına göre kullanır.</a:t>
            </a:r>
          </a:p>
          <a:p>
            <a:pPr algn="just">
              <a:buFont typeface="Wingdings" panose="05000000000000000000" pitchFamily="2" charset="2"/>
              <a:buChar char="Ø"/>
            </a:pPr>
            <a:endParaRPr lang="tr-TR" sz="1600" i="1" dirty="0"/>
          </a:p>
          <a:p>
            <a:pPr marL="0" indent="0" algn="just">
              <a:buNone/>
            </a:pPr>
            <a:endParaRPr lang="tr-TR" sz="1600" i="1"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88641"/>
            <a:ext cx="371512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877272"/>
            <a:ext cx="5371306" cy="87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442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fontScale="92500" lnSpcReduction="20000"/>
          </a:bodyPr>
          <a:lstStyle/>
          <a:p>
            <a:pPr marL="0" indent="0" algn="just">
              <a:buNone/>
            </a:pPr>
            <a:r>
              <a:rPr lang="tr-TR" sz="1600" i="1" dirty="0" smtClean="0"/>
              <a:t>	Merkez </a:t>
            </a:r>
            <a:r>
              <a:rPr lang="tr-TR" sz="1600" i="1" dirty="0"/>
              <a:t>Bankası, kâğıt para basımını kendisine bağlı banknot matbaasında gerçekleştirmektedir. Kâğıt para ile banknot aynı anlamda kullanılmaktadır. Bozuk para adı verilen madeni paraların çıkartılması Maliye Bakanlığı ile Hazinenin yetkisindedir. Madeni paraların basıldığı yere darphane denilmektedir. Banknot matbaası Ankara’da, darphane İstanbul’dadır.</a:t>
            </a:r>
          </a:p>
          <a:p>
            <a:pPr marL="0" indent="0" algn="just">
              <a:buNone/>
            </a:pPr>
            <a:r>
              <a:rPr lang="tr-TR" sz="1600" i="1" dirty="0" smtClean="0"/>
              <a:t>	Merkez </a:t>
            </a:r>
            <a:r>
              <a:rPr lang="tr-TR" sz="1600" i="1" dirty="0"/>
              <a:t>Bankasının piyasaya banknot çıkarmasına emisyon adı verilir. Merkez Bankasının piyasaya sürdüğü toplam kağıt para tutarına emisyon hacmi adı verilir.  Bu paralar tümü dolaşımda değildir. Bir kısmı bankalarda mevduat halinde, bir kısmı halkın elinde, firmaların veya kurumların kasalarında bulunabilir</a:t>
            </a:r>
            <a:r>
              <a:rPr lang="tr-TR" sz="1600" i="1" dirty="0" smtClean="0"/>
              <a:t>.</a:t>
            </a:r>
          </a:p>
          <a:p>
            <a:pPr marL="0" indent="0" algn="just">
              <a:buNone/>
            </a:pPr>
            <a:endParaRPr lang="tr-TR" sz="1600" i="1" dirty="0"/>
          </a:p>
          <a:p>
            <a:pPr marL="0" indent="0" algn="just">
              <a:buNone/>
            </a:pPr>
            <a:r>
              <a:rPr lang="tr-TR" sz="1600" i="1" dirty="0" smtClean="0"/>
              <a:t>	</a:t>
            </a:r>
            <a:r>
              <a:rPr lang="tr-TR" sz="1600" b="1" i="1" dirty="0" smtClean="0"/>
              <a:t>2.5.2</a:t>
            </a:r>
            <a:r>
              <a:rPr lang="tr-TR" sz="1600" b="1" i="1" dirty="0"/>
              <a:t>.	Merkez Bankasının Yapısı</a:t>
            </a:r>
          </a:p>
          <a:p>
            <a:pPr marL="0" indent="0" algn="just">
              <a:buNone/>
            </a:pPr>
            <a:endParaRPr lang="tr-TR" sz="1600" i="1" dirty="0"/>
          </a:p>
          <a:p>
            <a:pPr marL="0" indent="0" algn="just">
              <a:buNone/>
            </a:pPr>
            <a:r>
              <a:rPr lang="tr-TR" sz="1600" i="1" dirty="0" smtClean="0"/>
              <a:t>	Merkez </a:t>
            </a:r>
            <a:r>
              <a:rPr lang="tr-TR" sz="1600" i="1" dirty="0"/>
              <a:t>bankaları anonim Şirket Şeklinde kurulmuşlardır. Kuruluşun bünyesinde aşağıdakiler  bulunmaktadır:</a:t>
            </a:r>
          </a:p>
          <a:p>
            <a:pPr marL="0" indent="0" algn="just">
              <a:buNone/>
            </a:pPr>
            <a:endParaRPr lang="tr-TR" sz="1600" i="1" dirty="0"/>
          </a:p>
          <a:p>
            <a:pPr marL="0" indent="0" algn="just">
              <a:buNone/>
            </a:pPr>
            <a:r>
              <a:rPr lang="tr-TR" sz="1600" i="1" dirty="0"/>
              <a:t>•	Tüm ortaklardan oluşan genel kurul</a:t>
            </a:r>
          </a:p>
          <a:p>
            <a:pPr marL="0" indent="0" algn="just">
              <a:buNone/>
            </a:pPr>
            <a:r>
              <a:rPr lang="tr-TR" sz="1600" i="1" dirty="0"/>
              <a:t>•	Banka meclisi</a:t>
            </a:r>
          </a:p>
          <a:p>
            <a:pPr marL="0" indent="0" algn="just">
              <a:buNone/>
            </a:pPr>
            <a:r>
              <a:rPr lang="tr-TR" sz="1600" i="1" dirty="0"/>
              <a:t>•	Denetleme kurulu</a:t>
            </a:r>
          </a:p>
          <a:p>
            <a:pPr marL="0" indent="0" algn="just">
              <a:buNone/>
            </a:pPr>
            <a:r>
              <a:rPr lang="tr-TR" sz="1600" i="1" dirty="0"/>
              <a:t>•	Para politikası kurulu</a:t>
            </a:r>
          </a:p>
          <a:p>
            <a:pPr marL="0" indent="0" algn="just">
              <a:buNone/>
            </a:pPr>
            <a:r>
              <a:rPr lang="tr-TR" sz="1600" i="1" dirty="0"/>
              <a:t>•	Başkanlık</a:t>
            </a:r>
          </a:p>
          <a:p>
            <a:pPr marL="0" indent="0" algn="just">
              <a:buNone/>
            </a:pPr>
            <a:r>
              <a:rPr lang="tr-TR" sz="1600" i="1" dirty="0"/>
              <a:t>•	Yönetim kurulu</a:t>
            </a:r>
          </a:p>
          <a:p>
            <a:pPr marL="0" indent="0" algn="just">
              <a:buNone/>
            </a:pPr>
            <a:r>
              <a:rPr lang="tr-TR" sz="1600" i="1" dirty="0"/>
              <a:t>•	Merkez ve Şubeler </a:t>
            </a:r>
            <a:r>
              <a:rPr lang="tr-TR" sz="1600" i="1" dirty="0" err="1"/>
              <a:t>iskonto</a:t>
            </a:r>
            <a:r>
              <a:rPr lang="tr-TR" sz="1600" i="1" dirty="0"/>
              <a:t> kurulu</a:t>
            </a:r>
          </a:p>
          <a:p>
            <a:pPr marL="0" indent="0" algn="just">
              <a:buNone/>
            </a:pPr>
            <a:r>
              <a:rPr lang="tr-TR" sz="1600" i="1" dirty="0"/>
              <a:t>•	23 adet Şubeden oluşmaktadır.</a:t>
            </a:r>
          </a:p>
          <a:p>
            <a:pPr marL="0" indent="0" algn="just">
              <a:buNone/>
            </a:pPr>
            <a:endParaRPr lang="tr-TR" sz="1600" i="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797152"/>
            <a:ext cx="2867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857500"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479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1628800"/>
            <a:ext cx="8229600" cy="4497363"/>
          </a:xfrm>
        </p:spPr>
        <p:txBody>
          <a:bodyPr>
            <a:normAutofit/>
          </a:bodyPr>
          <a:lstStyle/>
          <a:p>
            <a:pPr marL="0" indent="0" algn="just">
              <a:buNone/>
            </a:pPr>
            <a:r>
              <a:rPr lang="tr-TR" sz="1600" i="1" dirty="0" smtClean="0"/>
              <a:t>	</a:t>
            </a:r>
            <a:r>
              <a:rPr lang="tr-TR" sz="1600" b="1" i="1" dirty="0" smtClean="0"/>
              <a:t>2.6</a:t>
            </a:r>
            <a:r>
              <a:rPr lang="tr-TR" sz="1600" b="1" i="1" dirty="0"/>
              <a:t>.	Enflasyon</a:t>
            </a:r>
          </a:p>
          <a:p>
            <a:pPr marL="0" indent="0" algn="just">
              <a:buNone/>
            </a:pPr>
            <a:r>
              <a:rPr lang="tr-TR" sz="1600" i="1" dirty="0"/>
              <a:t>Latince kökenli olan “enflasyon” kelimesinin sözlük anlamı, şişme veya kabarma demektir. </a:t>
            </a:r>
            <a:r>
              <a:rPr lang="tr-TR" sz="1600" i="1" dirty="0" err="1"/>
              <a:t>İişen</a:t>
            </a:r>
            <a:r>
              <a:rPr lang="tr-TR" sz="1600" i="1" dirty="0"/>
              <a:t> veya büyüyen fiyatlar genel seviyesidir. Ekonomilerin çok geliştiği, para arzının sürekli değiştiği günümüzde enflasyon, birçok ülkenin korkulu rüyası haline gelmiştir</a:t>
            </a:r>
            <a:r>
              <a:rPr lang="tr-TR" sz="1600" i="1" dirty="0" smtClean="0"/>
              <a:t>.</a:t>
            </a:r>
          </a:p>
          <a:p>
            <a:pPr marL="0" indent="0" algn="just">
              <a:buNone/>
            </a:pPr>
            <a:r>
              <a:rPr lang="tr-TR" sz="1600" i="1" dirty="0" smtClean="0"/>
              <a:t>	Enflasyon</a:t>
            </a:r>
            <a:r>
              <a:rPr lang="tr-TR" sz="1600" i="1" dirty="0"/>
              <a:t>, ekonomik bir hastalıktır. Toplumsal sorunların artmasına ve ağırlaşmasına yol açmaktadır. Yüksek seviyelerde seyreden yıllık enflasyon, dar ve sabit gelirlilerin satın alma güçlerini azaltmaktadır. Bu da gelir dağılımındaki adaletsizliği bozmaktadır.</a:t>
            </a:r>
          </a:p>
          <a:p>
            <a:pPr marL="0" indent="0" algn="just">
              <a:buNone/>
            </a:pPr>
            <a:endParaRPr lang="tr-TR" sz="1600" i="1" dirty="0"/>
          </a:p>
          <a:p>
            <a:pPr marL="0" indent="0" algn="just">
              <a:buNone/>
            </a:pPr>
            <a:r>
              <a:rPr lang="tr-TR" sz="1600" i="1" dirty="0" smtClean="0"/>
              <a:t>	Enflasyon</a:t>
            </a:r>
            <a:r>
              <a:rPr lang="tr-TR" sz="1600" i="1" dirty="0"/>
              <a:t>, fiyatlar genel düzeyindeki devamlı bir artış sürecinin yanında paranın değerindeki sürekli bir düşmeyi de ifade etmektedir. Gelişmiş ülkelerde fiyatların genel seviyesi yıllık % 4, gelişmekte olan ülkelerde yıllık fiyat artışı % 6 ise sorun yok demektir. Yıllık fiyatlar seviyesi bu oranların üzerinde çıkıyorsa enflasyon var demektir.</a:t>
            </a:r>
          </a:p>
          <a:p>
            <a:pPr marL="0" indent="0" algn="just">
              <a:buNone/>
            </a:pPr>
            <a:endParaRPr lang="tr-TR" sz="1600" i="1" dirty="0"/>
          </a:p>
          <a:p>
            <a:pPr marL="0" indent="0" algn="just">
              <a:buNone/>
            </a:pPr>
            <a:endParaRPr lang="tr-TR" sz="1600" i="1"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60648"/>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86916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322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1700808"/>
            <a:ext cx="8229600" cy="4824536"/>
          </a:xfrm>
        </p:spPr>
        <p:txBody>
          <a:bodyPr>
            <a:normAutofit/>
          </a:bodyPr>
          <a:lstStyle/>
          <a:p>
            <a:pPr marL="0" indent="0" algn="just">
              <a:buNone/>
            </a:pPr>
            <a:r>
              <a:rPr lang="tr-TR" sz="1600" i="1" dirty="0" smtClean="0"/>
              <a:t>	</a:t>
            </a:r>
            <a:r>
              <a:rPr lang="tr-TR" sz="1600" b="1" i="1" dirty="0" smtClean="0"/>
              <a:t>2.6.1</a:t>
            </a:r>
            <a:r>
              <a:rPr lang="tr-TR" sz="1600" b="1" i="1" dirty="0"/>
              <a:t>.	Enflasyonun çeşitleri</a:t>
            </a:r>
          </a:p>
          <a:p>
            <a:pPr marL="0" indent="0" algn="just">
              <a:buNone/>
            </a:pPr>
            <a:endParaRPr lang="tr-TR" sz="1600" i="1" dirty="0"/>
          </a:p>
          <a:p>
            <a:pPr marL="0" indent="0" algn="just">
              <a:buNone/>
            </a:pPr>
            <a:r>
              <a:rPr lang="tr-TR" sz="1600" i="1" dirty="0" smtClean="0"/>
              <a:t>	Ortaya </a:t>
            </a:r>
            <a:r>
              <a:rPr lang="tr-TR" sz="1600" i="1" dirty="0"/>
              <a:t>çıkışına neden olan etkenler göz önüne alındığında enflasyon, talep enflasyonu ve maliyet enflasyonu diye ikiye ayrılır</a:t>
            </a:r>
            <a:r>
              <a:rPr lang="tr-TR" sz="1600" i="1" dirty="0" smtClean="0"/>
              <a:t>.	</a:t>
            </a:r>
            <a:endParaRPr lang="tr-TR" sz="1600" i="1" dirty="0"/>
          </a:p>
          <a:p>
            <a:pPr algn="just">
              <a:buFont typeface="Wingdings" panose="05000000000000000000" pitchFamily="2" charset="2"/>
              <a:buChar char="Ø"/>
            </a:pPr>
            <a:r>
              <a:rPr lang="tr-TR" sz="1600" i="1" dirty="0"/>
              <a:t>	Talep enflasyonu: Üretilen mal ve hizmetler, tüketici talebini karşılayamadığı zaman talep artışından dolayı fiyatlar artar. Talep enflasyonu üretimi artırıcı tedbirler veya toplam talebi azaltıcı tedbirler alınarak çözümlenebilir.</a:t>
            </a:r>
          </a:p>
          <a:p>
            <a:pPr marL="0" indent="0" algn="just">
              <a:buNone/>
            </a:pPr>
            <a:endParaRPr lang="tr-TR" sz="1600" i="1" dirty="0"/>
          </a:p>
          <a:p>
            <a:pPr algn="just">
              <a:buFont typeface="Wingdings" panose="05000000000000000000" pitchFamily="2" charset="2"/>
              <a:buChar char="Ø"/>
            </a:pPr>
            <a:r>
              <a:rPr lang="tr-TR" sz="1600" i="1" dirty="0"/>
              <a:t>	Maliyet enflasyonu: Herhangi bir nedenle üretimde kullanılan kaynakların fiyat artışları üretim maliyetlerinin yükselmesine, maliyetlerin artması ürün fiyatlarında artışa neden olacaktır. Fiyat artışları toplam talebin azalmasına neden olacaktır. Talep düşüşü piyasalarda durgunluğa neden olur. Enflasyon ile ekonomik durgunluğun aynı anda yaşanmasına stagflasyon denilmektedir. Maliyet enflasyonu genellikle ithalatı yüksek ülkelerde görülür</a:t>
            </a:r>
            <a:r>
              <a:rPr lang="tr-TR" sz="1600" i="1" dirty="0" smtClean="0"/>
              <a:t>.</a:t>
            </a:r>
          </a:p>
          <a:p>
            <a:pPr marL="0" indent="0" algn="just">
              <a:buNone/>
            </a:pPr>
            <a:endParaRPr lang="tr-TR" sz="1600" i="1" dirty="0"/>
          </a:p>
          <a:p>
            <a:pPr marL="0" indent="0" algn="just">
              <a:buNone/>
            </a:pPr>
            <a:endParaRPr lang="tr-TR" sz="1600" i="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064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301208"/>
            <a:ext cx="2971800" cy="132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97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endParaRPr lang="tr-TR" sz="1600" i="1" dirty="0"/>
          </a:p>
          <a:p>
            <a:pPr marL="0" indent="0" algn="just">
              <a:buNone/>
            </a:pPr>
            <a:r>
              <a:rPr lang="tr-TR" sz="1600" i="1" dirty="0"/>
              <a:t>	</a:t>
            </a:r>
            <a:r>
              <a:rPr lang="tr-TR" sz="1600" b="1" i="1" dirty="0"/>
              <a:t>2.6.2.	Enflasyonun Nedenleri</a:t>
            </a:r>
          </a:p>
          <a:p>
            <a:pPr marL="0" indent="0" algn="just">
              <a:buNone/>
            </a:pPr>
            <a:endParaRPr lang="tr-TR" sz="1600" i="1" dirty="0"/>
          </a:p>
          <a:p>
            <a:pPr marL="0" indent="0" algn="just">
              <a:buNone/>
            </a:pPr>
            <a:r>
              <a:rPr lang="tr-TR" sz="1600" i="1" dirty="0"/>
              <a:t>	Ekonomilerde enflasyon istenmeyen bir olgudur. Kaynakları kıt olan ve nüfusu fazla olan ülkelerde daha fazla görülmektedir. Çünkü kıt olan kaynakların daha fazla tüketiciye paylaştırılması önemli bir sorundur. Enflasyonla mücadelede başarı sağlayabilmek için, enflasyonun nedenlerini bilmek yerinde olacaktır. Enflasyonun nedenleri olarak;</a:t>
            </a:r>
          </a:p>
          <a:p>
            <a:pPr algn="just">
              <a:buFont typeface="Wingdings" panose="05000000000000000000" pitchFamily="2" charset="2"/>
              <a:buChar char="Ø"/>
            </a:pPr>
            <a:r>
              <a:rPr lang="tr-TR" sz="1600" i="1" dirty="0"/>
              <a:t>	Ülkeye karşılıksız olarak dış piyasalardan giren para, altın, döviz miktarının artması,</a:t>
            </a:r>
          </a:p>
          <a:p>
            <a:pPr algn="just">
              <a:buFont typeface="Wingdings" panose="05000000000000000000" pitchFamily="2" charset="2"/>
              <a:buChar char="Ø"/>
            </a:pPr>
            <a:r>
              <a:rPr lang="tr-TR" sz="1600" i="1" dirty="0"/>
              <a:t>	Ülkedeki toplam harcamaların toplam gelirlerden daha fazla olması,</a:t>
            </a:r>
          </a:p>
          <a:p>
            <a:pPr algn="just">
              <a:buFont typeface="Wingdings" panose="05000000000000000000" pitchFamily="2" charset="2"/>
              <a:buChar char="Ø"/>
            </a:pPr>
            <a:r>
              <a:rPr lang="tr-TR" sz="1600" i="1" dirty="0"/>
              <a:t>	Üretim miktarının çeşitli nedenlerle azalması,</a:t>
            </a:r>
          </a:p>
          <a:p>
            <a:pPr algn="just">
              <a:buFont typeface="Wingdings" panose="05000000000000000000" pitchFamily="2" charset="2"/>
              <a:buChar char="Ø"/>
            </a:pPr>
            <a:r>
              <a:rPr lang="tr-TR" sz="1600" i="1" dirty="0"/>
              <a:t>	Üretim faktörlerinin fiyatlarındaki artışların fazla olması,</a:t>
            </a:r>
          </a:p>
          <a:p>
            <a:pPr algn="just">
              <a:buFont typeface="Wingdings" panose="05000000000000000000" pitchFamily="2" charset="2"/>
              <a:buChar char="Ø"/>
            </a:pPr>
            <a:r>
              <a:rPr lang="tr-TR" sz="1600" i="1" dirty="0"/>
              <a:t>	Tedavüldeki para arzının artması,</a:t>
            </a:r>
          </a:p>
          <a:p>
            <a:pPr algn="just">
              <a:buFont typeface="Wingdings" panose="05000000000000000000" pitchFamily="2" charset="2"/>
              <a:buChar char="Ø"/>
            </a:pPr>
            <a:r>
              <a:rPr lang="tr-TR" sz="1600" i="1" dirty="0"/>
              <a:t>	Teknolojik yenilikler, yapısal bozukluklar veya yetersizlikler sayılabilir.</a:t>
            </a:r>
          </a:p>
          <a:p>
            <a:pPr marL="0" indent="0" algn="just">
              <a:buNone/>
            </a:pPr>
            <a:endParaRPr lang="tr-TR" sz="16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32656"/>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517232"/>
            <a:ext cx="2466975" cy="119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5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62500" lnSpcReduction="20000"/>
          </a:bodyPr>
          <a:lstStyle/>
          <a:p>
            <a:pPr marL="0" indent="0" algn="just">
              <a:buNone/>
            </a:pPr>
            <a:r>
              <a:rPr lang="tr-TR" dirty="0" smtClean="0"/>
              <a:t>	</a:t>
            </a:r>
            <a:r>
              <a:rPr lang="tr-TR" b="1" i="1" dirty="0" smtClean="0"/>
              <a:t>1.	FİYAT</a:t>
            </a:r>
          </a:p>
          <a:p>
            <a:pPr marL="0" indent="0" algn="just">
              <a:buNone/>
            </a:pPr>
            <a:r>
              <a:rPr lang="tr-TR" i="1" dirty="0" smtClean="0"/>
              <a:t>	Genel olarak fiyat denildiğinde mevcut kaynakların değişim değeri akla gelir. Doğadaki kaynakların toplam tutarı fiyat ile ifade edilir. Mevcut olmayan bir varlığın veya faaliyetin fiyatının olması da mümkün değildir.</a:t>
            </a:r>
          </a:p>
          <a:p>
            <a:pPr marL="0" indent="0" algn="just">
              <a:buNone/>
            </a:pPr>
            <a:r>
              <a:rPr lang="tr-TR" i="1" dirty="0" smtClean="0"/>
              <a:t>	</a:t>
            </a:r>
            <a:r>
              <a:rPr lang="tr-TR" b="1" i="1" dirty="0" smtClean="0"/>
              <a:t>1.1.	Fiyatın Tanımı</a:t>
            </a:r>
          </a:p>
          <a:p>
            <a:pPr marL="0" indent="0" algn="just">
              <a:buNone/>
            </a:pPr>
            <a:r>
              <a:rPr lang="tr-TR" i="1" dirty="0" smtClean="0"/>
              <a:t>	Bir mal veya hizmetin başka bir mal veya hizmet ile değişim oranına fiyat denir. Örneğin bir gömleği edinebilmek için 5 kilo elmadan vazgeçmek gerekebilir. Malın diğer bir mal ile değiştirilmesine takas (trampa) denir. İlkel toplumlarda ihtiyaçlar malın, diğer bir mal ile değiştirilmesi ile karşılanmıştır. Yapılan değişimlerde zamanla sorunlar yaşandığından bir değişim aracına ihtiyaç duyulmuştur.</a:t>
            </a:r>
          </a:p>
          <a:p>
            <a:pPr marL="0" indent="0" algn="just">
              <a:buNone/>
            </a:pPr>
            <a:r>
              <a:rPr lang="tr-TR" i="1" dirty="0" smtClean="0"/>
              <a:t>	Değişimde yaşanan zorlukları gidermek amacıyla değerli madenlerin (altın, gümüş ve değerli kâğıtlar gibi) değişim aracı olarak kullanılmasına neden olmuştur. Günümüzde ise madeni ve kâğıt paralar kullanılmaktadır.</a:t>
            </a:r>
          </a:p>
          <a:p>
            <a:pPr marL="0" indent="0" algn="just">
              <a:buNone/>
            </a:pPr>
            <a:endParaRPr lang="tr-T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962" y="5517232"/>
            <a:ext cx="2400300" cy="13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44624"/>
            <a:ext cx="418395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193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692696"/>
            <a:ext cx="8229600" cy="5760640"/>
          </a:xfrm>
        </p:spPr>
        <p:txBody>
          <a:bodyPr>
            <a:normAutofit fontScale="92500" lnSpcReduction="10000"/>
          </a:bodyPr>
          <a:lstStyle/>
          <a:p>
            <a:pPr marL="0" indent="0" algn="just">
              <a:buNone/>
            </a:pPr>
            <a:r>
              <a:rPr lang="tr-TR" sz="1600" i="1" dirty="0" smtClean="0"/>
              <a:t>	</a:t>
            </a:r>
            <a:r>
              <a:rPr lang="tr-TR" sz="1600" b="1" i="1" dirty="0" smtClean="0"/>
              <a:t>2.6.3</a:t>
            </a:r>
            <a:r>
              <a:rPr lang="tr-TR" sz="1600" b="1" i="1" dirty="0"/>
              <a:t>.	Enflasyonun Sonuçları</a:t>
            </a:r>
          </a:p>
          <a:p>
            <a:pPr marL="0" indent="0" algn="just">
              <a:buNone/>
            </a:pPr>
            <a:endParaRPr lang="tr-TR" sz="1600" i="1" dirty="0"/>
          </a:p>
          <a:p>
            <a:pPr marL="0" indent="0" algn="just">
              <a:buNone/>
            </a:pPr>
            <a:r>
              <a:rPr lang="tr-TR" sz="1600" i="1" dirty="0" smtClean="0"/>
              <a:t>	Ekonomik </a:t>
            </a:r>
            <a:r>
              <a:rPr lang="tr-TR" sz="1600" i="1" dirty="0"/>
              <a:t>ve sosyal yıkımlara yol açan enflasyona, çağımızın henüz aşısı bulunamamış hastalığı diyebiliriz. Enflasyon bir defa başlayınca sürekli olarak kendi kendini besler. Enflasyon oranının ne olacağı tam olarak tahmin edilebilirse veya tahmin edilen oranda gerçekleşirse, enflasyondan korunmak için gerekli önlemler alınabilir. Enflasyonun sonuçlarını ekonomik ve sosyal olmak üzere iki başlık halinde inceleyeceğiz.</a:t>
            </a:r>
          </a:p>
          <a:p>
            <a:pPr marL="0" indent="0" algn="just">
              <a:buNone/>
            </a:pPr>
            <a:endParaRPr lang="tr-TR" sz="1600" i="1" dirty="0"/>
          </a:p>
          <a:p>
            <a:pPr algn="just">
              <a:buFont typeface="Wingdings" panose="05000000000000000000" pitchFamily="2" charset="2"/>
              <a:buChar char="Ø"/>
            </a:pPr>
            <a:r>
              <a:rPr lang="tr-TR" sz="1600" b="1" i="1" dirty="0"/>
              <a:t>	Enflasyonun Ekonomik Sonuçları</a:t>
            </a:r>
          </a:p>
          <a:p>
            <a:pPr marL="0" indent="0" algn="just">
              <a:buNone/>
            </a:pPr>
            <a:endParaRPr lang="tr-TR" sz="1600" i="1" dirty="0"/>
          </a:p>
          <a:p>
            <a:pPr marL="0" indent="0" algn="just">
              <a:buNone/>
            </a:pPr>
            <a:r>
              <a:rPr lang="tr-TR" sz="1600" i="1" dirty="0" smtClean="0"/>
              <a:t>	Hızlı </a:t>
            </a:r>
            <a:r>
              <a:rPr lang="tr-TR" sz="1600" i="1" dirty="0"/>
              <a:t>fiyat artışları üreticiyi elde edeceği kârdan, tüketiciyi ise ihtiyaçlarını karşılamaktan mahrum etmektedir. Üretim faaliyetine katılan tüketicinin geliri düşerken, alacağı mal fiyatları artmaktadır. Enflasyonun sonuçlarını Şöyle sıralayabiliriz</a:t>
            </a:r>
            <a:r>
              <a:rPr lang="tr-TR" sz="1600" i="1" dirty="0" smtClean="0"/>
              <a:t>.</a:t>
            </a:r>
          </a:p>
          <a:p>
            <a:pPr marL="0" indent="0" algn="just">
              <a:buNone/>
            </a:pPr>
            <a:endParaRPr lang="tr-TR" sz="1600" i="1" dirty="0"/>
          </a:p>
          <a:p>
            <a:pPr marL="0" indent="0" algn="just">
              <a:buNone/>
            </a:pPr>
            <a:r>
              <a:rPr lang="tr-TR" sz="1600" i="1" dirty="0"/>
              <a:t>•	Üretim yapmak cazibesini yitirir. Üreticiler ellerindeki fazla </a:t>
            </a:r>
            <a:r>
              <a:rPr lang="tr-TR" sz="1600" i="1" dirty="0" err="1"/>
              <a:t>nakiti</a:t>
            </a:r>
            <a:r>
              <a:rPr lang="tr-TR" sz="1600" i="1" dirty="0"/>
              <a:t> kolay para kazanmak amacıyla emlak, altın veya dövize yatırırlar. Bu da finansal piyasalarda dalgalanmaya yol açar</a:t>
            </a:r>
            <a:r>
              <a:rPr lang="tr-TR" sz="1600" i="1" dirty="0" smtClean="0"/>
              <a:t>.</a:t>
            </a:r>
            <a:endParaRPr lang="tr-TR" sz="1600" i="1" dirty="0"/>
          </a:p>
          <a:p>
            <a:pPr marL="0" indent="0" algn="just">
              <a:buNone/>
            </a:pPr>
            <a:r>
              <a:rPr lang="tr-TR" sz="1600" i="1" dirty="0"/>
              <a:t>•	Paradan kaçış ve mala hücum olduğundan üretim, iç tüketime bile cevap veremeyeceği için ihracat gelirleri düşer</a:t>
            </a:r>
            <a:r>
              <a:rPr lang="tr-TR" sz="1600" i="1" dirty="0" smtClean="0"/>
              <a:t>.</a:t>
            </a:r>
            <a:endParaRPr lang="tr-TR" sz="1600" i="1" dirty="0"/>
          </a:p>
          <a:p>
            <a:pPr marL="0" indent="0" algn="just">
              <a:buNone/>
            </a:pPr>
            <a:r>
              <a:rPr lang="tr-TR" sz="1600" i="1" dirty="0"/>
              <a:t>•	Bütçe açığı daha fazla artacağında giderleri karşılamak için dış borçlanma artar</a:t>
            </a:r>
            <a:r>
              <a:rPr lang="tr-TR" sz="1600" i="1" dirty="0" smtClean="0"/>
              <a:t>.</a:t>
            </a:r>
          </a:p>
          <a:p>
            <a:pPr marL="0" indent="0" algn="just">
              <a:buNone/>
            </a:pPr>
            <a:r>
              <a:rPr lang="tr-TR" sz="1600" i="1" dirty="0"/>
              <a:t>Enflasyonun Sosyal Sonuçları</a:t>
            </a:r>
          </a:p>
          <a:p>
            <a:pPr marL="0" indent="0" algn="just">
              <a:buNone/>
            </a:pPr>
            <a:r>
              <a:rPr lang="tr-TR" sz="1600" i="1" dirty="0"/>
              <a:t>•	Refah düzeyi gittikçe düşer.</a:t>
            </a:r>
          </a:p>
          <a:p>
            <a:pPr marL="0" indent="0" algn="just">
              <a:buNone/>
            </a:pPr>
            <a:r>
              <a:rPr lang="tr-TR" sz="1600" i="1" dirty="0"/>
              <a:t>•	Maaş ve ücretlerdeki artış yapılmaz.</a:t>
            </a:r>
          </a:p>
          <a:p>
            <a:pPr marL="0" indent="0" algn="just">
              <a:buNone/>
            </a:pPr>
            <a:r>
              <a:rPr lang="tr-TR" sz="1600" i="1" dirty="0"/>
              <a:t>•	Bunların sonucu olarak toplumda gelir dağılımı bozulmakta, eşitlik ve sosyal adaletten uzak, huzursuz ve sağlıksız bir toplum oluşmaktadır.</a:t>
            </a:r>
          </a:p>
          <a:p>
            <a:pPr marL="0" indent="0" algn="just">
              <a:buNone/>
            </a:pPr>
            <a:endParaRPr lang="tr-TR" sz="1600" i="1" dirty="0"/>
          </a:p>
          <a:p>
            <a:pPr marL="0" indent="0" algn="just">
              <a:buNone/>
            </a:pPr>
            <a:endParaRPr lang="tr-TR" sz="1600" i="1"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8640"/>
            <a:ext cx="3411463"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071" y="2204864"/>
            <a:ext cx="281940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134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1196751"/>
            <a:ext cx="8229600" cy="4929411"/>
          </a:xfrm>
        </p:spPr>
        <p:txBody>
          <a:bodyPr>
            <a:normAutofit fontScale="92500"/>
          </a:bodyPr>
          <a:lstStyle/>
          <a:p>
            <a:pPr marL="0" indent="0" algn="just">
              <a:buNone/>
            </a:pPr>
            <a:r>
              <a:rPr lang="tr-TR" sz="1600" dirty="0"/>
              <a:t>	</a:t>
            </a:r>
            <a:endParaRPr lang="tr-TR" sz="1600" i="1" dirty="0"/>
          </a:p>
          <a:p>
            <a:pPr marL="0" indent="0" algn="just">
              <a:buNone/>
            </a:pPr>
            <a:r>
              <a:rPr lang="tr-TR" sz="1600" i="1" dirty="0" smtClean="0"/>
              <a:t>	</a:t>
            </a:r>
            <a:r>
              <a:rPr lang="tr-TR" sz="1600" b="1" i="1" dirty="0" smtClean="0"/>
              <a:t>2.6.4</a:t>
            </a:r>
            <a:r>
              <a:rPr lang="tr-TR" sz="1600" b="1" i="1" dirty="0"/>
              <a:t>.	Enflasyonla Mücadele Yolları</a:t>
            </a:r>
          </a:p>
          <a:p>
            <a:pPr marL="0" indent="0" algn="just">
              <a:buNone/>
            </a:pPr>
            <a:endParaRPr lang="tr-TR" sz="1600" i="1" dirty="0"/>
          </a:p>
          <a:p>
            <a:pPr marL="0" indent="0" algn="just">
              <a:buNone/>
            </a:pPr>
            <a:r>
              <a:rPr lang="tr-TR" sz="1600" i="1" dirty="0" smtClean="0"/>
              <a:t>	Enflasyonla </a:t>
            </a:r>
            <a:r>
              <a:rPr lang="tr-TR" sz="1600" i="1" dirty="0"/>
              <a:t>mücadele edilmek istendiğinde, ya toplam talebi kısmak ya da toplam arzı artırmak gerekmektedir</a:t>
            </a:r>
            <a:r>
              <a:rPr lang="tr-TR" sz="1600" i="1" dirty="0" smtClean="0"/>
              <a:t>.</a:t>
            </a:r>
          </a:p>
          <a:p>
            <a:pPr marL="0" indent="0" algn="just">
              <a:buNone/>
            </a:pPr>
            <a:r>
              <a:rPr lang="tr-TR" sz="1600" i="1" dirty="0" smtClean="0"/>
              <a:t>	1</a:t>
            </a:r>
            <a:r>
              <a:rPr lang="tr-TR" sz="1600" i="1" dirty="0"/>
              <a:t>.	Toplam arzı arttırmaya yönelik politikalar izlenmelidir. Bu politikalar Şunlardır:</a:t>
            </a:r>
          </a:p>
          <a:p>
            <a:pPr marL="0" indent="0" algn="just">
              <a:buNone/>
            </a:pPr>
            <a:r>
              <a:rPr lang="tr-TR" sz="1600" i="1" dirty="0"/>
              <a:t>a)	Yatırımlardan alınan vergiler indirilmeli ve teşvikler getirilmelidir.</a:t>
            </a:r>
          </a:p>
          <a:p>
            <a:pPr marL="0" indent="0" algn="just">
              <a:buNone/>
            </a:pPr>
            <a:r>
              <a:rPr lang="tr-TR" sz="1600" i="1" dirty="0"/>
              <a:t>b)	Sıkı para politikalarıyla, toplam talebi azaltacak tedbirler alınmalıdır.</a:t>
            </a:r>
          </a:p>
          <a:p>
            <a:pPr marL="0" indent="0" algn="just">
              <a:buNone/>
            </a:pPr>
            <a:r>
              <a:rPr lang="tr-TR" sz="1600" i="1" dirty="0"/>
              <a:t>c)	Maliyet    enflasyonu   söz   konusu	ise,   işçi   ücretlerinin   dondurulması sağlanmalıdır.</a:t>
            </a:r>
          </a:p>
          <a:p>
            <a:pPr marL="0" indent="0" algn="just">
              <a:buNone/>
            </a:pPr>
            <a:endParaRPr lang="tr-TR" sz="1600" i="1" dirty="0"/>
          </a:p>
          <a:p>
            <a:pPr marL="0" indent="0" algn="just">
              <a:buNone/>
            </a:pPr>
            <a:r>
              <a:rPr lang="tr-TR" sz="1600" i="1" dirty="0" smtClean="0"/>
              <a:t>	2</a:t>
            </a:r>
            <a:r>
              <a:rPr lang="tr-TR" sz="1600" i="1" dirty="0"/>
              <a:t>.	Toplam talebi kısmaya yönelik politikalar izlenmelidir.</a:t>
            </a:r>
          </a:p>
          <a:p>
            <a:pPr marL="0" indent="0" algn="just">
              <a:buNone/>
            </a:pPr>
            <a:r>
              <a:rPr lang="tr-TR" sz="1600" i="1" dirty="0"/>
              <a:t>a)	Merkez Bankası piyasadaki para arzını çekmelidir.</a:t>
            </a:r>
          </a:p>
          <a:p>
            <a:pPr marL="0" indent="0" algn="just">
              <a:buNone/>
            </a:pPr>
            <a:r>
              <a:rPr lang="tr-TR" sz="1600" i="1" dirty="0"/>
              <a:t>b)	Tüketim üzerinden alınan vergi oranlarının yükseltilmesi, kişisel gelirleri azaltarak toplam talebi sınırlayan bir politikadır.</a:t>
            </a:r>
          </a:p>
          <a:p>
            <a:pPr marL="0" indent="0" algn="just">
              <a:buNone/>
            </a:pPr>
            <a:endParaRPr lang="tr-TR" sz="1600" i="1" dirty="0"/>
          </a:p>
          <a:p>
            <a:pPr marL="0" indent="0" algn="just">
              <a:buNone/>
            </a:pPr>
            <a:r>
              <a:rPr lang="tr-TR" sz="1600" i="1" dirty="0" smtClean="0"/>
              <a:t>	Enflasyonu </a:t>
            </a:r>
            <a:r>
              <a:rPr lang="tr-TR" sz="1600" i="1" dirty="0"/>
              <a:t>önleyebilmek için öncelikle enflasyona neden olan yapısal sorunların çözülmesi gerekmektedir. Bunun için devletin, firmaların ve tüketicilerin üzerlerine düşen görevleri yerine getirmeleri gerekmektedir. Tarafların görevlerini maddeler halinde sayarsak;</a:t>
            </a:r>
          </a:p>
          <a:p>
            <a:pPr marL="0" indent="0" algn="just">
              <a:buNone/>
            </a:pPr>
            <a:endParaRPr lang="tr-TR" sz="1600" i="1" dirty="0"/>
          </a:p>
          <a:p>
            <a:pPr marL="0" indent="0" algn="just">
              <a:buNone/>
            </a:pPr>
            <a:endParaRPr lang="tr-TR"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6632"/>
            <a:ext cx="410445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21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02034"/>
          </a:xfrm>
        </p:spPr>
        <p:txBody>
          <a:bodyPr>
            <a:normAutofit fontScale="90000"/>
          </a:bodyPr>
          <a:lstStyle/>
          <a:p>
            <a:endParaRPr lang="tr-TR" dirty="0"/>
          </a:p>
        </p:txBody>
      </p:sp>
      <p:sp>
        <p:nvSpPr>
          <p:cNvPr id="3" name="İçerik Yer Tutucusu 2"/>
          <p:cNvSpPr>
            <a:spLocks noGrp="1"/>
          </p:cNvSpPr>
          <p:nvPr>
            <p:ph idx="1"/>
          </p:nvPr>
        </p:nvSpPr>
        <p:spPr>
          <a:xfrm>
            <a:off x="457200" y="692696"/>
            <a:ext cx="8229600" cy="5433467"/>
          </a:xfrm>
        </p:spPr>
        <p:txBody>
          <a:bodyPr>
            <a:normAutofit fontScale="92500" lnSpcReduction="10000"/>
          </a:bodyPr>
          <a:lstStyle/>
          <a:p>
            <a:pPr algn="just">
              <a:buFont typeface="Wingdings" panose="05000000000000000000" pitchFamily="2" charset="2"/>
              <a:buChar char="Ø"/>
            </a:pPr>
            <a:r>
              <a:rPr lang="tr-TR" sz="1600" b="1" i="1" dirty="0"/>
              <a:t>	Devletin görevleri:</a:t>
            </a:r>
          </a:p>
          <a:p>
            <a:pPr marL="0" indent="0" algn="just">
              <a:buNone/>
            </a:pPr>
            <a:r>
              <a:rPr lang="tr-TR" sz="1600" i="1" dirty="0"/>
              <a:t>•	Gelirler ve giderleri arasındaki fark fazla olmamalıdır.</a:t>
            </a:r>
          </a:p>
          <a:p>
            <a:pPr marL="0" indent="0" algn="just">
              <a:buNone/>
            </a:pPr>
            <a:r>
              <a:rPr lang="tr-TR" sz="1600" i="1" dirty="0"/>
              <a:t>•	Uygun para politikası izlenmelidir.</a:t>
            </a:r>
          </a:p>
          <a:p>
            <a:pPr marL="0" indent="0" algn="just">
              <a:buNone/>
            </a:pPr>
            <a:r>
              <a:rPr lang="tr-TR" sz="1600" i="1" dirty="0"/>
              <a:t>•	Devlet  kuruluşlarının  zararları hazineden karşılanmamalıdır.</a:t>
            </a:r>
          </a:p>
          <a:p>
            <a:pPr marL="0" indent="0" algn="just">
              <a:buNone/>
            </a:pPr>
            <a:r>
              <a:rPr lang="tr-TR" sz="1600" i="1" dirty="0"/>
              <a:t>•	Gereksiz  personel çalıştırılmamalıdır.</a:t>
            </a:r>
          </a:p>
          <a:p>
            <a:pPr marL="0" indent="0" algn="just">
              <a:buNone/>
            </a:pPr>
            <a:r>
              <a:rPr lang="tr-TR" sz="1600" i="1" dirty="0"/>
              <a:t>•	Döviz	dar	boğazına	düşülmemeli,	ihracatı	artırmak	amacıyla devalüasyona gidilmemelidir.</a:t>
            </a:r>
          </a:p>
          <a:p>
            <a:pPr marL="0" indent="0" algn="just">
              <a:buNone/>
            </a:pPr>
            <a:r>
              <a:rPr lang="tr-TR" sz="1600" i="1" dirty="0"/>
              <a:t>•	Devlet harcamaları gereksiz artırılmamalıdır</a:t>
            </a:r>
            <a:r>
              <a:rPr lang="tr-TR" sz="1600" i="1" dirty="0" smtClean="0"/>
              <a:t>.</a:t>
            </a:r>
          </a:p>
          <a:p>
            <a:pPr marL="0" indent="0" algn="just">
              <a:buNone/>
            </a:pPr>
            <a:endParaRPr lang="tr-TR" sz="1600" i="1" dirty="0" smtClean="0"/>
          </a:p>
          <a:p>
            <a:pPr algn="just">
              <a:buFont typeface="Wingdings" panose="05000000000000000000" pitchFamily="2" charset="2"/>
              <a:buChar char="Ø"/>
            </a:pPr>
            <a:r>
              <a:rPr lang="tr-TR" sz="1600" b="1" i="1" dirty="0"/>
              <a:t>	Firmaların görevleri:</a:t>
            </a:r>
          </a:p>
          <a:p>
            <a:pPr marL="0" indent="0" algn="just">
              <a:buNone/>
            </a:pPr>
            <a:r>
              <a:rPr lang="tr-TR" sz="1600" i="1" dirty="0"/>
              <a:t>•	Verim artırıcı tedbirler alınırken, aşırı kâr yapılmamalıdır.</a:t>
            </a:r>
          </a:p>
          <a:p>
            <a:pPr marL="0" indent="0" algn="just">
              <a:buNone/>
            </a:pPr>
            <a:r>
              <a:rPr lang="tr-TR" sz="1600" i="1" dirty="0"/>
              <a:t>•	Ücret artışları, üretim ve verimdeki artışlar oranında yapılmalıdır.</a:t>
            </a:r>
          </a:p>
          <a:p>
            <a:pPr marL="0" indent="0" algn="just">
              <a:buNone/>
            </a:pPr>
            <a:r>
              <a:rPr lang="tr-TR" sz="1600" i="1" dirty="0"/>
              <a:t>•	Vergiler gerçeği yansıtmalı ve zamanında ödenmelidir.</a:t>
            </a:r>
          </a:p>
          <a:p>
            <a:pPr marL="0" indent="0" algn="just">
              <a:buNone/>
            </a:pPr>
            <a:r>
              <a:rPr lang="tr-TR" sz="1600" i="1" dirty="0"/>
              <a:t>•	Rekabete ayak uydurulmalıdır.</a:t>
            </a:r>
          </a:p>
          <a:p>
            <a:pPr marL="0" indent="0" algn="just">
              <a:buNone/>
            </a:pPr>
            <a:r>
              <a:rPr lang="tr-TR" sz="1600" i="1" dirty="0"/>
              <a:t>•	Verimsiz yatırımlara yer verilmemelidir.</a:t>
            </a:r>
          </a:p>
          <a:p>
            <a:pPr marL="0" indent="0" algn="just">
              <a:buNone/>
            </a:pPr>
            <a:endParaRPr lang="tr-TR" sz="1600" i="1" dirty="0"/>
          </a:p>
          <a:p>
            <a:pPr algn="just">
              <a:buFont typeface="Wingdings" panose="05000000000000000000" pitchFamily="2" charset="2"/>
              <a:buChar char="Ø"/>
            </a:pPr>
            <a:r>
              <a:rPr lang="tr-TR" sz="1600" b="1" i="1" dirty="0"/>
              <a:t>	Tüketicilerin görevleri:</a:t>
            </a:r>
          </a:p>
          <a:p>
            <a:pPr marL="0" indent="0" algn="just">
              <a:buNone/>
            </a:pPr>
            <a:r>
              <a:rPr lang="tr-TR" sz="1600" i="1" dirty="0"/>
              <a:t>•	Gelir ve gider dengesini kurmalı, aşırı ve gösterişe yönelik tüketime yönelmemelidir.</a:t>
            </a:r>
          </a:p>
          <a:p>
            <a:pPr marL="0" indent="0" algn="just">
              <a:buNone/>
            </a:pPr>
            <a:r>
              <a:rPr lang="tr-TR" sz="1600" i="1" dirty="0"/>
              <a:t>•	Bilinçli tüketici olmalı, alış veriş kurallarını bilmelidir.</a:t>
            </a:r>
          </a:p>
          <a:p>
            <a:pPr marL="0" indent="0" algn="just">
              <a:buNone/>
            </a:pPr>
            <a:r>
              <a:rPr lang="tr-TR" sz="1600" i="1" dirty="0"/>
              <a:t>•	Tasarruflarını  artırmaya çalışmalıdır.</a:t>
            </a:r>
          </a:p>
          <a:p>
            <a:pPr marL="0" indent="0" algn="just">
              <a:buNone/>
            </a:pPr>
            <a:endParaRPr lang="tr-TR" sz="1600" i="1" dirty="0"/>
          </a:p>
          <a:p>
            <a:pPr marL="0" indent="0" algn="just">
              <a:buNone/>
            </a:pPr>
            <a:endParaRPr lang="tr-TR" sz="1600" i="1"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57230"/>
            <a:ext cx="3028950" cy="13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257" y="5301208"/>
            <a:ext cx="2933700" cy="141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445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marL="0" indent="0" algn="just">
              <a:buNone/>
            </a:pPr>
            <a:r>
              <a:rPr lang="tr-TR" sz="1600" b="1" i="1" dirty="0" smtClean="0"/>
              <a:t>	2.6.5</a:t>
            </a:r>
            <a:r>
              <a:rPr lang="tr-TR" sz="1600" b="1" i="1" dirty="0"/>
              <a:t>.	Enflasyon Oranının Hesabı</a:t>
            </a:r>
          </a:p>
          <a:p>
            <a:pPr marL="0" indent="0" algn="just">
              <a:buNone/>
            </a:pPr>
            <a:endParaRPr lang="tr-TR" sz="1600" i="1" dirty="0"/>
          </a:p>
          <a:p>
            <a:pPr marL="0" indent="0" algn="just">
              <a:buNone/>
            </a:pPr>
            <a:r>
              <a:rPr lang="tr-TR" sz="1600" i="1" dirty="0" smtClean="0"/>
              <a:t>	Ülkeler </a:t>
            </a:r>
            <a:r>
              <a:rPr lang="tr-TR" sz="1600" i="1" dirty="0"/>
              <a:t>her ay düzenli olarak bazı verileri baz alarak enflasyon oranlarını hesaplayarak kamu oyuna açıklarlar. Böylece enflasyon oranına göre piyasalar Şekillenir. Enflasyonun hesabında fiyat endeksleri dikkate alınır. Enflasyonu ülkemizde Türkiye İstatistik Kurumu hesaplamaktadır.</a:t>
            </a:r>
          </a:p>
          <a:p>
            <a:pPr marL="0" indent="0" algn="just">
              <a:buNone/>
            </a:pPr>
            <a:endParaRPr lang="tr-TR" sz="1600" i="1" dirty="0"/>
          </a:p>
          <a:p>
            <a:pPr marL="0" indent="0" algn="just">
              <a:buNone/>
            </a:pPr>
            <a:r>
              <a:rPr lang="tr-TR" sz="1600" i="1" dirty="0" smtClean="0"/>
              <a:t>	</a:t>
            </a:r>
            <a:r>
              <a:rPr lang="tr-TR" sz="1600" b="1" i="1" dirty="0" smtClean="0"/>
              <a:t>2.6.6</a:t>
            </a:r>
            <a:r>
              <a:rPr lang="tr-TR" sz="1600" b="1" i="1" dirty="0"/>
              <a:t>.	Fiyat Endeksleri</a:t>
            </a:r>
          </a:p>
          <a:p>
            <a:pPr marL="0" indent="0" algn="just">
              <a:buNone/>
            </a:pPr>
            <a:endParaRPr lang="tr-TR" sz="1600" i="1" dirty="0"/>
          </a:p>
          <a:p>
            <a:pPr marL="0" indent="0" algn="just">
              <a:buNone/>
            </a:pPr>
            <a:r>
              <a:rPr lang="tr-TR" sz="1600" i="1" dirty="0" smtClean="0"/>
              <a:t>	Her </a:t>
            </a:r>
            <a:r>
              <a:rPr lang="tr-TR" sz="1600" i="1" dirty="0"/>
              <a:t>ülkede enflasyon oranını belirlemek için çeşitli ürünlerin aylık fiyat değişimleri baz alınarak hesaplanır. Ertesi ay aynı ürünlerin fiyat değişimleri (endeksleri) bir önceki aya göre tekrar hesaplanır. Ülkemizde en çok kullanılan ürün fiyat endeksleri, tüketici fiyat endeksi (TÜFE), üretici fiyat endeksi(ÜFE ) ve toptan eşya fiyat endeksi (TEFE ) </a:t>
            </a:r>
            <a:r>
              <a:rPr lang="tr-TR" sz="1600" i="1" dirty="0" err="1"/>
              <a:t>dir</a:t>
            </a:r>
            <a:r>
              <a:rPr lang="tr-TR" sz="1600" i="1" dirty="0"/>
              <a:t>.</a:t>
            </a:r>
          </a:p>
          <a:p>
            <a:pPr marL="0" indent="0" algn="just">
              <a:buNone/>
            </a:pPr>
            <a:endParaRPr lang="tr-TR" sz="1600" i="1" dirty="0"/>
          </a:p>
          <a:p>
            <a:pPr marL="0" indent="0" algn="just">
              <a:buNone/>
            </a:pPr>
            <a:r>
              <a:rPr lang="tr-TR" sz="1600" i="1" dirty="0" smtClean="0"/>
              <a:t>	Aşağıdaki </a:t>
            </a:r>
            <a:r>
              <a:rPr lang="tr-TR" sz="1600" i="1" dirty="0"/>
              <a:t>tablolar ülkemizde Mart </a:t>
            </a:r>
            <a:r>
              <a:rPr lang="tr-TR" sz="1600" i="1" dirty="0" smtClean="0"/>
              <a:t>2015-1016 </a:t>
            </a:r>
            <a:r>
              <a:rPr lang="tr-TR" sz="1600" i="1" dirty="0" err="1" smtClean="0"/>
              <a:t>üfe</a:t>
            </a:r>
            <a:r>
              <a:rPr lang="tr-TR" sz="1600" i="1" dirty="0" smtClean="0"/>
              <a:t> ve tüfe </a:t>
            </a:r>
            <a:r>
              <a:rPr lang="tr-TR" sz="1600" i="1" dirty="0"/>
              <a:t>fiyat endeksinde gerçekleşen fiyat artışlarının ne kadar olduğunu göstermektedir.</a:t>
            </a:r>
          </a:p>
          <a:p>
            <a:pPr marL="0" indent="0" algn="just">
              <a:buNone/>
            </a:pPr>
            <a:endParaRPr lang="tr-TR" sz="1600" i="1"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94116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86" y="188640"/>
            <a:ext cx="2409825" cy="133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068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just"/>
            <a:r>
              <a:rPr lang="tr-TR" sz="1600" i="1" dirty="0"/>
              <a:t>Yurt içi üretici fiyat endeksi (2003=100), bir önceki yılın aynı ayına göre değişim oranı, 2015-2016</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51339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628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just"/>
            <a:r>
              <a:rPr lang="da-DK" sz="1600" i="1" dirty="0"/>
              <a:t>Tüketici fiyat endeksi (2003=100), Şubat 2016</a:t>
            </a:r>
            <a:endParaRPr lang="tr-TR" sz="1600" i="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54483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561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2.6.7</a:t>
            </a:r>
            <a:r>
              <a:rPr lang="tr-TR" sz="1600" b="1" i="1" dirty="0"/>
              <a:t>.	Türkiye’de </a:t>
            </a:r>
            <a:r>
              <a:rPr lang="tr-TR" sz="1600" b="1" i="1" dirty="0" smtClean="0"/>
              <a:t>Enflasyon</a:t>
            </a:r>
          </a:p>
          <a:p>
            <a:pPr marL="0" indent="0" algn="just">
              <a:buNone/>
            </a:pPr>
            <a:r>
              <a:rPr lang="tr-TR" sz="1600" i="1" dirty="0" smtClean="0"/>
              <a:t>	Cumhuriyetin </a:t>
            </a:r>
            <a:r>
              <a:rPr lang="tr-TR" sz="1600" i="1" dirty="0"/>
              <a:t>ilanından sonra ülkemiz kendi ihtiyaçlarını kendi kaynakları ile karşılayabilmekte idi. Dünyanın siyasi ve ekonomik yapısında meydana gelen koşullar yeni harcamaların  yapılmasını gerektirmiştir</a:t>
            </a:r>
            <a:r>
              <a:rPr lang="tr-TR" sz="1600" i="1" dirty="0" smtClean="0"/>
              <a:t>.</a:t>
            </a:r>
          </a:p>
          <a:p>
            <a:pPr marL="0" indent="0" algn="just">
              <a:buNone/>
            </a:pPr>
            <a:r>
              <a:rPr lang="tr-TR" sz="1600" i="1" dirty="0"/>
              <a:t>Enflasyonun düşürülmesi için ülkemizde </a:t>
            </a:r>
            <a:r>
              <a:rPr lang="tr-TR" sz="1600" i="1" dirty="0" smtClean="0"/>
              <a:t>uygulanması </a:t>
            </a:r>
            <a:r>
              <a:rPr lang="tr-TR" sz="1600" i="1" dirty="0"/>
              <a:t>gereken politikaları Şöyle özetleyebiliriz.</a:t>
            </a:r>
          </a:p>
          <a:p>
            <a:pPr marL="0" indent="0" algn="just">
              <a:buNone/>
            </a:pPr>
            <a:endParaRPr lang="tr-TR" sz="1600" i="1" dirty="0"/>
          </a:p>
          <a:p>
            <a:pPr algn="just">
              <a:buFont typeface="Wingdings" panose="05000000000000000000" pitchFamily="2" charset="2"/>
              <a:buChar char="Ø"/>
            </a:pPr>
            <a:r>
              <a:rPr lang="tr-TR" sz="1600" i="1" dirty="0"/>
              <a:t>	KİT açıkları azaltılmalı, mümkünse KİT’ler özel sektöre devredilmeli</a:t>
            </a:r>
          </a:p>
          <a:p>
            <a:pPr algn="just">
              <a:buFont typeface="Wingdings" panose="05000000000000000000" pitchFamily="2" charset="2"/>
              <a:buChar char="Ø"/>
            </a:pPr>
            <a:r>
              <a:rPr lang="tr-TR" sz="1600" i="1" dirty="0"/>
              <a:t>	İhracat teşvik edilerek döviz gelirleri artırılmalı</a:t>
            </a:r>
          </a:p>
          <a:p>
            <a:pPr algn="just">
              <a:buFont typeface="Wingdings" panose="05000000000000000000" pitchFamily="2" charset="2"/>
              <a:buChar char="Ø"/>
            </a:pPr>
            <a:r>
              <a:rPr lang="tr-TR" sz="1600" i="1" dirty="0"/>
              <a:t>	KİT’lerde  ve kamuda eleman istihdamı denetim altına alınmalı</a:t>
            </a:r>
          </a:p>
          <a:p>
            <a:pPr algn="just">
              <a:buFont typeface="Wingdings" panose="05000000000000000000" pitchFamily="2" charset="2"/>
              <a:buChar char="Ø"/>
            </a:pPr>
            <a:r>
              <a:rPr lang="tr-TR" sz="1600" i="1" dirty="0"/>
              <a:t>	Memur ve işçi ücret artışları sınırlandırılmalı</a:t>
            </a:r>
          </a:p>
          <a:p>
            <a:pPr algn="just">
              <a:buFont typeface="Wingdings" panose="05000000000000000000" pitchFamily="2" charset="2"/>
              <a:buChar char="Ø"/>
            </a:pPr>
            <a:r>
              <a:rPr lang="tr-TR" sz="1600" i="1" dirty="0"/>
              <a:t>	Ülkede üretim ve istihdam artışı meydana getirilmeli</a:t>
            </a:r>
          </a:p>
          <a:p>
            <a:pPr algn="just">
              <a:buFont typeface="Wingdings" panose="05000000000000000000" pitchFamily="2" charset="2"/>
              <a:buChar char="Ø"/>
            </a:pPr>
            <a:r>
              <a:rPr lang="tr-TR" sz="1600" i="1" dirty="0"/>
              <a:t>	Denk bütçe politikası uygulanarak  borçlanma azaltılmalıdır.</a:t>
            </a:r>
          </a:p>
          <a:p>
            <a:pPr marL="0" indent="0" algn="just">
              <a:buNone/>
            </a:pPr>
            <a:endParaRPr lang="tr-TR" sz="1600" i="1"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29432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157192"/>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229200"/>
            <a:ext cx="2676525" cy="14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619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1196752"/>
            <a:ext cx="8229600" cy="4929411"/>
          </a:xfrm>
        </p:spPr>
        <p:txBody>
          <a:bodyPr>
            <a:normAutofit fontScale="77500" lnSpcReduction="20000"/>
          </a:bodyPr>
          <a:lstStyle/>
          <a:p>
            <a:pPr marL="0" indent="0" algn="just">
              <a:buNone/>
            </a:pPr>
            <a:r>
              <a:rPr lang="tr-TR" sz="1600" i="1" dirty="0" smtClean="0"/>
              <a:t>	</a:t>
            </a:r>
            <a:r>
              <a:rPr lang="tr-TR" sz="2100" b="1" i="1" dirty="0" smtClean="0"/>
              <a:t>2.7</a:t>
            </a:r>
            <a:r>
              <a:rPr lang="tr-TR" sz="2100" b="1" i="1" dirty="0"/>
              <a:t>.	Devalüasyon (Kur Ayarlaması)</a:t>
            </a:r>
          </a:p>
          <a:p>
            <a:pPr marL="0" indent="0" algn="just">
              <a:buNone/>
            </a:pPr>
            <a:endParaRPr lang="tr-TR" sz="1600" i="1" dirty="0"/>
          </a:p>
          <a:p>
            <a:pPr marL="0" indent="0" algn="just">
              <a:buNone/>
            </a:pPr>
            <a:r>
              <a:rPr lang="tr-TR" sz="1600" i="1" dirty="0" smtClean="0"/>
              <a:t>	Enflasyonun </a:t>
            </a:r>
            <a:r>
              <a:rPr lang="tr-TR" sz="1600" i="1" dirty="0"/>
              <a:t>yüksek olduğu ülkelerde para arzı ülkedeki toplam kıymetlerden çok fazladır. Normalde ülkenin toplam kıymetleri kadar paranın piyasada olması gerekir. Merkez Bankası karşılığı olmayan miktarda para basar. Karşılıksız basılan para yüzdesi kadar paranın değeri düşürülür. Devalüasyon yapılarak para arzı ve kıymet bedeli </a:t>
            </a:r>
            <a:r>
              <a:rPr lang="tr-TR" sz="1600" i="1" dirty="0" err="1"/>
              <a:t>biribirine</a:t>
            </a:r>
            <a:r>
              <a:rPr lang="tr-TR" sz="1600" i="1" dirty="0"/>
              <a:t> eşitlenir. Bu durumda yerli para değer kaybederken yabancı paraların değeri artacaktır.</a:t>
            </a:r>
          </a:p>
          <a:p>
            <a:pPr marL="0" indent="0" algn="just">
              <a:buNone/>
            </a:pPr>
            <a:endParaRPr lang="tr-TR" sz="1600" i="1" dirty="0"/>
          </a:p>
          <a:p>
            <a:pPr marL="0" indent="0" algn="just">
              <a:buNone/>
            </a:pPr>
            <a:r>
              <a:rPr lang="tr-TR" sz="1600" i="1" dirty="0" smtClean="0"/>
              <a:t>	</a:t>
            </a:r>
            <a:r>
              <a:rPr lang="tr-TR" sz="1600" b="1" i="1" dirty="0" smtClean="0"/>
              <a:t>Devalüasyon</a:t>
            </a:r>
            <a:r>
              <a:rPr lang="tr-TR" sz="1600" b="1" i="1" dirty="0"/>
              <a:t>: </a:t>
            </a:r>
            <a:r>
              <a:rPr lang="tr-TR" sz="1600" i="1" dirty="0"/>
              <a:t>Milli paranın değerinin yabancı paralar karşısında düşürülmesidir. Para biriminin değerini düşüren ülke, diğer paralara göre kendi parasının paritesini değiştirmiş olacaktır. Yabancı paralar ile ilgili bir kaç deyimi açıklayalım.</a:t>
            </a:r>
          </a:p>
          <a:p>
            <a:pPr marL="0" indent="0" algn="just">
              <a:buNone/>
            </a:pPr>
            <a:endParaRPr lang="tr-TR" sz="1600" i="1" dirty="0"/>
          </a:p>
          <a:p>
            <a:pPr marL="0" indent="0" algn="just">
              <a:buNone/>
            </a:pPr>
            <a:r>
              <a:rPr lang="tr-TR" sz="1600" i="1" dirty="0" smtClean="0"/>
              <a:t>	</a:t>
            </a:r>
            <a:r>
              <a:rPr lang="tr-TR" sz="1600" b="1" i="1" dirty="0" err="1" smtClean="0"/>
              <a:t>Parite</a:t>
            </a:r>
            <a:r>
              <a:rPr lang="tr-TR" sz="1600" i="1" dirty="0" err="1" smtClean="0"/>
              <a:t>:Bir</a:t>
            </a:r>
            <a:r>
              <a:rPr lang="tr-TR" sz="1600" i="1" dirty="0" smtClean="0"/>
              <a:t> </a:t>
            </a:r>
            <a:r>
              <a:rPr lang="tr-TR" sz="1600" i="1" dirty="0"/>
              <a:t>para biriminin başka bir para birimi arasındaki dönüşüm oranına denilir. Örneğin 1 dolar, 1,3 </a:t>
            </a:r>
            <a:r>
              <a:rPr lang="tr-TR" sz="1600" i="1" dirty="0" err="1"/>
              <a:t>euroya</a:t>
            </a:r>
            <a:r>
              <a:rPr lang="tr-TR" sz="1600" i="1" dirty="0"/>
              <a:t> eşittir.</a:t>
            </a:r>
          </a:p>
          <a:p>
            <a:pPr marL="0" indent="0" algn="just">
              <a:buNone/>
            </a:pPr>
            <a:endParaRPr lang="tr-TR" sz="1600" i="1" dirty="0"/>
          </a:p>
          <a:p>
            <a:pPr marL="0" indent="0" algn="just">
              <a:buNone/>
            </a:pPr>
            <a:r>
              <a:rPr lang="tr-TR" sz="1600" i="1" dirty="0" smtClean="0"/>
              <a:t>	</a:t>
            </a:r>
            <a:r>
              <a:rPr lang="tr-TR" sz="1600" b="1" i="1" dirty="0" smtClean="0"/>
              <a:t>Döviz</a:t>
            </a:r>
            <a:r>
              <a:rPr lang="tr-TR" sz="1600" b="1" i="1" dirty="0"/>
              <a:t>; </a:t>
            </a:r>
            <a:r>
              <a:rPr lang="tr-TR" sz="1600" i="1" dirty="0"/>
              <a:t>Ülke parası dışında kalan yabancı paralara denir.</a:t>
            </a:r>
          </a:p>
          <a:p>
            <a:pPr marL="0" indent="0" algn="just">
              <a:buNone/>
            </a:pPr>
            <a:endParaRPr lang="tr-TR" sz="1600" i="1" dirty="0"/>
          </a:p>
          <a:p>
            <a:pPr marL="0" indent="0" algn="just">
              <a:buNone/>
            </a:pPr>
            <a:r>
              <a:rPr lang="tr-TR" sz="1600" i="1" dirty="0" smtClean="0"/>
              <a:t>	</a:t>
            </a:r>
            <a:r>
              <a:rPr lang="tr-TR" sz="1600" b="1" i="1" dirty="0" smtClean="0"/>
              <a:t>Kur</a:t>
            </a:r>
            <a:r>
              <a:rPr lang="tr-TR" sz="1600" b="1" i="1" dirty="0"/>
              <a:t>: </a:t>
            </a:r>
            <a:r>
              <a:rPr lang="tr-TR" sz="1600" i="1" dirty="0"/>
              <a:t>Bir paranın başka bir para cinsinden değeridir.</a:t>
            </a:r>
          </a:p>
          <a:p>
            <a:pPr marL="0" indent="0" algn="just">
              <a:buNone/>
            </a:pPr>
            <a:endParaRPr lang="tr-TR" sz="1600" i="1" dirty="0"/>
          </a:p>
          <a:p>
            <a:pPr marL="0" indent="0" algn="just">
              <a:buNone/>
            </a:pPr>
            <a:r>
              <a:rPr lang="tr-TR" sz="1600" i="1" dirty="0" smtClean="0"/>
              <a:t>	</a:t>
            </a:r>
            <a:r>
              <a:rPr lang="tr-TR" sz="1600" b="1" i="1" dirty="0" err="1" smtClean="0"/>
              <a:t>Revelüasyon</a:t>
            </a:r>
            <a:r>
              <a:rPr lang="tr-TR" sz="1600" b="1" i="1" dirty="0"/>
              <a:t>: </a:t>
            </a:r>
            <a:r>
              <a:rPr lang="tr-TR" sz="1600" i="1" dirty="0"/>
              <a:t>Milli paranın değerinin yabancı paralar karşısında yükseltilmesidir.</a:t>
            </a:r>
          </a:p>
          <a:p>
            <a:pPr marL="0" indent="0" algn="just">
              <a:buNone/>
            </a:pPr>
            <a:endParaRPr lang="tr-TR" sz="1600" i="1" dirty="0"/>
          </a:p>
          <a:p>
            <a:pPr marL="0" indent="0" algn="just">
              <a:buNone/>
            </a:pPr>
            <a:r>
              <a:rPr lang="tr-TR" sz="1600" i="1" dirty="0"/>
              <a:t>Yapılan devalüasyonun ekonomiye dengeye ulaştırabilmesi için aşağıdaki ekonomik koşulların mevcut olması gerekir.</a:t>
            </a:r>
          </a:p>
          <a:p>
            <a:pPr algn="just">
              <a:buFont typeface="Wingdings" panose="05000000000000000000" pitchFamily="2" charset="2"/>
              <a:buChar char="Ø"/>
            </a:pPr>
            <a:endParaRPr lang="tr-TR" sz="1600" i="1" dirty="0"/>
          </a:p>
          <a:p>
            <a:pPr algn="just">
              <a:buFont typeface="Wingdings" panose="05000000000000000000" pitchFamily="2" charset="2"/>
              <a:buChar char="Ø"/>
            </a:pPr>
            <a:r>
              <a:rPr lang="tr-TR" sz="1600" i="1" dirty="0"/>
              <a:t>	Diğer ülkelerin, karşı devalüasyon yapmamaları gerekir.</a:t>
            </a:r>
          </a:p>
          <a:p>
            <a:pPr algn="just">
              <a:buFont typeface="Wingdings" panose="05000000000000000000" pitchFamily="2" charset="2"/>
              <a:buChar char="Ø"/>
            </a:pPr>
            <a:r>
              <a:rPr lang="tr-TR" sz="1600" i="1" dirty="0"/>
              <a:t>	Enflasyonun düşürülmüş olması gerekir.</a:t>
            </a:r>
          </a:p>
          <a:p>
            <a:pPr algn="just">
              <a:buFont typeface="Wingdings" panose="05000000000000000000" pitchFamily="2" charset="2"/>
              <a:buChar char="Ø"/>
            </a:pPr>
            <a:r>
              <a:rPr lang="tr-TR" sz="1600" i="1" dirty="0"/>
              <a:t>	İhraç malları, talebi artıran ürünler olmalıdır.</a:t>
            </a:r>
          </a:p>
          <a:p>
            <a:pPr marL="0" indent="0" algn="just">
              <a:buNone/>
            </a:pPr>
            <a:endParaRPr lang="tr-TR" sz="1600" i="1" dirty="0"/>
          </a:p>
          <a:p>
            <a:pPr marL="0" indent="0" algn="just">
              <a:buNone/>
            </a:pPr>
            <a:endParaRPr lang="tr-TR" sz="16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6632"/>
            <a:ext cx="2752725" cy="14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941168"/>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730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2.7.1</a:t>
            </a:r>
            <a:r>
              <a:rPr lang="tr-TR" sz="1600" b="1" i="1" dirty="0"/>
              <a:t>.	Devalüasyonun Nedenleri</a:t>
            </a:r>
          </a:p>
          <a:p>
            <a:pPr algn="just">
              <a:buFont typeface="Wingdings" panose="05000000000000000000" pitchFamily="2" charset="2"/>
              <a:buChar char="Ø"/>
            </a:pPr>
            <a:endParaRPr lang="tr-TR" sz="1600" i="1" dirty="0"/>
          </a:p>
          <a:p>
            <a:pPr algn="just">
              <a:buFont typeface="Wingdings" panose="05000000000000000000" pitchFamily="2" charset="2"/>
              <a:buChar char="Ø"/>
            </a:pPr>
            <a:r>
              <a:rPr lang="tr-TR" sz="1600" i="1" dirty="0"/>
              <a:t>	İhracatı arttırmak, özendirmek ve avantajlı hale getirebilmek için </a:t>
            </a:r>
            <a:r>
              <a:rPr lang="tr-TR" sz="1600" i="1" dirty="0" err="1"/>
              <a:t>devalüsyona</a:t>
            </a:r>
            <a:r>
              <a:rPr lang="tr-TR" sz="1600" i="1" dirty="0"/>
              <a:t> gidilir.</a:t>
            </a:r>
          </a:p>
          <a:p>
            <a:pPr algn="just">
              <a:buFont typeface="Wingdings" panose="05000000000000000000" pitchFamily="2" charset="2"/>
              <a:buChar char="Ø"/>
            </a:pPr>
            <a:r>
              <a:rPr lang="tr-TR" sz="1600" i="1" dirty="0"/>
              <a:t>	Yurt içinde üretilen mal ve hizmetlerin fiyatları artarsa, yabancı paraların satın alma </a:t>
            </a:r>
            <a:r>
              <a:rPr lang="tr-TR" sz="1600" i="1" dirty="0" err="1"/>
              <a:t>gücününde</a:t>
            </a:r>
            <a:r>
              <a:rPr lang="tr-TR" sz="1600" i="1" dirty="0"/>
              <a:t> aynı oranda artırılması için </a:t>
            </a:r>
            <a:r>
              <a:rPr lang="tr-TR" sz="1600" i="1" dirty="0" err="1"/>
              <a:t>devalüsyona</a:t>
            </a:r>
            <a:r>
              <a:rPr lang="tr-TR" sz="1600" i="1" dirty="0"/>
              <a:t> gidilir.</a:t>
            </a:r>
          </a:p>
          <a:p>
            <a:pPr algn="just">
              <a:buFont typeface="Wingdings" panose="05000000000000000000" pitchFamily="2" charset="2"/>
              <a:buChar char="Ø"/>
            </a:pPr>
            <a:r>
              <a:rPr lang="tr-TR" sz="1600" i="1" dirty="0"/>
              <a:t>	Enflasyonun kontrol altında tutulamadığı dönemlerde, Uluslararası Para Fonunun (İMF) baskısıyla devalüasyona gidilir.</a:t>
            </a:r>
          </a:p>
          <a:p>
            <a:pPr marL="0" indent="0" algn="just">
              <a:buNone/>
            </a:pPr>
            <a:endParaRPr lang="tr-TR" sz="1600" i="1" dirty="0"/>
          </a:p>
          <a:p>
            <a:pPr marL="0" indent="0" algn="just">
              <a:buNone/>
            </a:pPr>
            <a:r>
              <a:rPr lang="tr-TR" sz="1600" i="1" dirty="0" smtClean="0"/>
              <a:t>	</a:t>
            </a:r>
            <a:r>
              <a:rPr lang="tr-TR" sz="1600" b="1" i="1" dirty="0" smtClean="0"/>
              <a:t>2.7.2</a:t>
            </a:r>
            <a:r>
              <a:rPr lang="tr-TR" sz="1600" b="1" i="1" dirty="0"/>
              <a:t>.	Devalüasyonun etkileri</a:t>
            </a:r>
          </a:p>
          <a:p>
            <a:pPr marL="0" indent="0" algn="just">
              <a:buNone/>
            </a:pPr>
            <a:endParaRPr lang="tr-TR" sz="1600" i="1" dirty="0"/>
          </a:p>
          <a:p>
            <a:pPr algn="just">
              <a:buFont typeface="Wingdings" panose="05000000000000000000" pitchFamily="2" charset="2"/>
              <a:buChar char="Ø"/>
            </a:pPr>
            <a:r>
              <a:rPr lang="tr-TR" sz="1600" i="1" dirty="0"/>
              <a:t>	İhracat artarken, ithalat azalır.</a:t>
            </a:r>
          </a:p>
          <a:p>
            <a:pPr algn="just">
              <a:buFont typeface="Wingdings" panose="05000000000000000000" pitchFamily="2" charset="2"/>
              <a:buChar char="Ø"/>
            </a:pPr>
            <a:r>
              <a:rPr lang="tr-TR" sz="1600" i="1" dirty="0"/>
              <a:t>	Dış ticaret açığı azalır.</a:t>
            </a:r>
          </a:p>
          <a:p>
            <a:pPr algn="just">
              <a:buFont typeface="Wingdings" panose="05000000000000000000" pitchFamily="2" charset="2"/>
              <a:buChar char="Ø"/>
            </a:pPr>
            <a:r>
              <a:rPr lang="tr-TR" sz="1600" i="1" dirty="0"/>
              <a:t>	Artan ihracat ile ülkenin milli geliri artmış olur.</a:t>
            </a:r>
          </a:p>
          <a:p>
            <a:pPr marL="0" indent="0" algn="just">
              <a:buNone/>
            </a:pPr>
            <a:endParaRPr lang="tr-TR" sz="16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48680"/>
            <a:ext cx="3167236"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693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2.7.3</a:t>
            </a:r>
            <a:r>
              <a:rPr lang="tr-TR" sz="1600" b="1" i="1" dirty="0"/>
              <a:t>.	Türkiye’de Devalüasyon</a:t>
            </a:r>
          </a:p>
          <a:p>
            <a:pPr marL="0" indent="0" algn="just">
              <a:buNone/>
            </a:pPr>
            <a:endParaRPr lang="tr-TR" sz="1600" i="1" dirty="0"/>
          </a:p>
          <a:p>
            <a:pPr marL="0" indent="0" algn="just">
              <a:buNone/>
            </a:pPr>
            <a:r>
              <a:rPr lang="tr-TR" sz="1600" i="1" dirty="0" smtClean="0"/>
              <a:t>	II</a:t>
            </a:r>
            <a:r>
              <a:rPr lang="tr-TR" sz="1600" i="1" dirty="0"/>
              <a:t>. Dünya savaşından sonra enflasyonun artarak devam etmesi bir türlü düşürülemediği için zaman zaman Türk Lirasının değerini düşürmüştür.</a:t>
            </a:r>
          </a:p>
          <a:p>
            <a:pPr marL="0" indent="0" algn="just">
              <a:buNone/>
            </a:pPr>
            <a:endParaRPr lang="tr-TR" sz="1600" i="1" dirty="0"/>
          </a:p>
          <a:p>
            <a:pPr marL="0" indent="0" algn="just">
              <a:buNone/>
            </a:pPr>
            <a:r>
              <a:rPr lang="tr-TR" sz="1600" i="1" dirty="0" smtClean="0"/>
              <a:t>	7 </a:t>
            </a:r>
            <a:r>
              <a:rPr lang="tr-TR" sz="1600" i="1" dirty="0"/>
              <a:t>Eylül 1947’de ilk olarak büyük oranda devalüasyon gerçekleşmiştir. Türk Lirası % 114 oranında değer kaybına uğramıştır. Bu tarihten sonra sürekli devalüasyonlar yaşayan ülkemizde sorun çözülemediği için 1 Ocak 1981’ den itibaren döviz kurları, T.C. Merkez Bankası günlük kur ayarlamaları ile piyasaları düzenlemiştir.</a:t>
            </a:r>
          </a:p>
          <a:p>
            <a:pPr marL="0" indent="0" algn="just">
              <a:buNone/>
            </a:pPr>
            <a:endParaRPr lang="tr-TR" sz="1600" i="1" dirty="0"/>
          </a:p>
          <a:p>
            <a:pPr marL="0" indent="0" algn="just">
              <a:buNone/>
            </a:pPr>
            <a:r>
              <a:rPr lang="tr-TR" sz="1600" i="1" dirty="0" smtClean="0"/>
              <a:t>	Günümüzde </a:t>
            </a:r>
            <a:r>
              <a:rPr lang="tr-TR" sz="1600" i="1" dirty="0"/>
              <a:t>ise bu politikadan vazgeçilmiş yabancı paraların kur ayarlamaları Merkez Bankasından alınarak piyasalara bırakılmıştır. Piyasa koşullarına göre kurların günlük alış ve satış bedelleri belirlenmektedir. Bu uygulamaya serbest kur politikası denmektedir.</a:t>
            </a:r>
          </a:p>
          <a:p>
            <a:pPr marL="0" indent="0" algn="just">
              <a:buNone/>
            </a:pPr>
            <a:endParaRPr lang="tr-TR" sz="1600"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32656"/>
            <a:ext cx="2627599"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1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015721"/>
            <a:ext cx="7416824" cy="369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981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a:bodyPr>
          <a:lstStyle/>
          <a:p>
            <a:pPr algn="just"/>
            <a:r>
              <a:rPr lang="tr-TR" sz="1600" i="1" dirty="0" smtClean="0"/>
              <a:t>	</a:t>
            </a:r>
            <a:r>
              <a:rPr lang="tr-TR" sz="1600" b="1" i="1" dirty="0" smtClean="0"/>
              <a:t>3</a:t>
            </a:r>
            <a:r>
              <a:rPr lang="tr-TR" sz="1600" b="1" i="1" dirty="0"/>
              <a:t>. MİLLİ GELİR</a:t>
            </a:r>
          </a:p>
        </p:txBody>
      </p:sp>
      <p:sp>
        <p:nvSpPr>
          <p:cNvPr id="3" name="İçerik Yer Tutucusu 2"/>
          <p:cNvSpPr>
            <a:spLocks noGrp="1"/>
          </p:cNvSpPr>
          <p:nvPr>
            <p:ph idx="1"/>
          </p:nvPr>
        </p:nvSpPr>
        <p:spPr>
          <a:xfrm>
            <a:off x="457200" y="1196752"/>
            <a:ext cx="8229600" cy="4929411"/>
          </a:xfrm>
        </p:spPr>
        <p:txBody>
          <a:bodyPr>
            <a:normAutofit fontScale="92500" lnSpcReduction="20000"/>
          </a:bodyPr>
          <a:lstStyle/>
          <a:p>
            <a:pPr marL="0" indent="0" algn="just">
              <a:buNone/>
            </a:pPr>
            <a:r>
              <a:rPr lang="tr-TR" sz="1600" i="1" dirty="0" smtClean="0"/>
              <a:t>	Ülkede </a:t>
            </a:r>
            <a:r>
              <a:rPr lang="tr-TR" sz="1600" i="1" dirty="0"/>
              <a:t>yaşayanlar birlikte üretip birlikte tüketirler. Faaliyetler sonucu elde edilen gelir de birlikte bazı kurallara uyularak eşit olmasa da paylaşılır. Milli gelir ülke halkının bir yıl içinde elde ettikleri üretim miktarlarını ve bu zenginliklerin paylaşımını ifade eder</a:t>
            </a:r>
            <a:r>
              <a:rPr lang="tr-TR" sz="1600" i="1" dirty="0" smtClean="0"/>
              <a:t>.</a:t>
            </a:r>
          </a:p>
          <a:p>
            <a:pPr marL="0" indent="0" algn="just">
              <a:buNone/>
            </a:pPr>
            <a:r>
              <a:rPr lang="tr-TR" sz="1600" i="1" dirty="0" smtClean="0"/>
              <a:t>	</a:t>
            </a:r>
            <a:r>
              <a:rPr lang="tr-TR" sz="1600" b="1" i="1" dirty="0" smtClean="0"/>
              <a:t>3.1</a:t>
            </a:r>
            <a:r>
              <a:rPr lang="tr-TR" sz="1600" b="1" i="1" dirty="0"/>
              <a:t>.	Tanımı</a:t>
            </a:r>
          </a:p>
          <a:p>
            <a:pPr marL="0" indent="0" algn="just">
              <a:buNone/>
            </a:pPr>
            <a:r>
              <a:rPr lang="tr-TR" sz="1600" i="1" dirty="0"/>
              <a:t>Bilimsel anlamda milli gelir bir ülkede belli bir dönemde üretilen mal ve hizmetlerin net parasal değeridir. Tanımdan da anlaşılacağı gibi milli gelir belirlenmiş bir dönem için hesaplanır. Bu süre genellikle bir yıldır</a:t>
            </a:r>
            <a:r>
              <a:rPr lang="tr-TR" sz="1600" i="1" dirty="0" smtClean="0"/>
              <a:t>.</a:t>
            </a:r>
          </a:p>
          <a:p>
            <a:pPr marL="0" indent="0" algn="just">
              <a:buNone/>
            </a:pPr>
            <a:r>
              <a:rPr lang="tr-TR" sz="1600" i="1" dirty="0" smtClean="0"/>
              <a:t>	</a:t>
            </a:r>
            <a:r>
              <a:rPr lang="tr-TR" sz="1600" b="1" i="1" dirty="0" smtClean="0"/>
              <a:t>3.2</a:t>
            </a:r>
            <a:r>
              <a:rPr lang="tr-TR" sz="1600" b="1" i="1" dirty="0"/>
              <a:t>.	Milli Geliri Etkileyen Faktörler</a:t>
            </a:r>
          </a:p>
          <a:p>
            <a:pPr marL="0" indent="0" algn="just">
              <a:buNone/>
            </a:pPr>
            <a:r>
              <a:rPr lang="tr-TR" sz="1600" i="1" dirty="0"/>
              <a:t>Milli geliri ülkedeki toplam tüketim, toplam tasarruf ve toplam yatırım tutarları belirler.</a:t>
            </a:r>
          </a:p>
          <a:p>
            <a:pPr marL="0" indent="0" algn="just">
              <a:buNone/>
            </a:pPr>
            <a:endParaRPr lang="tr-TR" sz="1600" i="1" dirty="0"/>
          </a:p>
          <a:p>
            <a:pPr marL="0" indent="0" algn="just">
              <a:buNone/>
            </a:pPr>
            <a:r>
              <a:rPr lang="tr-TR" sz="1600" i="1" dirty="0" smtClean="0"/>
              <a:t>	</a:t>
            </a:r>
            <a:r>
              <a:rPr lang="tr-TR" sz="1600" b="1" i="1" dirty="0" smtClean="0"/>
              <a:t>3.2.1</a:t>
            </a:r>
            <a:r>
              <a:rPr lang="tr-TR" sz="1600" b="1" i="1" dirty="0"/>
              <a:t>.	Tüketim Fonksiyonu</a:t>
            </a:r>
          </a:p>
          <a:p>
            <a:pPr marL="0" indent="0" algn="just">
              <a:buNone/>
            </a:pPr>
            <a:r>
              <a:rPr lang="tr-TR" sz="1600" i="1" dirty="0"/>
              <a:t>Birey için tüketim, aile fertlerinin gereksinim duydukları mal ve hizmetlerin satın  alımı için yaptıkları harcamaların toplamıdır. Tüketim harcamaları öncelikle, o ekonomideki harcanabilir gelire bağlıdır.</a:t>
            </a:r>
          </a:p>
          <a:p>
            <a:pPr marL="0" indent="0" algn="just">
              <a:buNone/>
            </a:pPr>
            <a:endParaRPr lang="tr-TR" sz="1600" i="1" dirty="0"/>
          </a:p>
          <a:p>
            <a:pPr marL="0" indent="0" algn="just">
              <a:buNone/>
            </a:pPr>
            <a:r>
              <a:rPr lang="tr-TR" sz="1600" i="1" dirty="0"/>
              <a:t>Tüketimi etkileyen faktörler Şunlardır:</a:t>
            </a:r>
          </a:p>
          <a:p>
            <a:pPr algn="just">
              <a:buFont typeface="Wingdings" panose="05000000000000000000" pitchFamily="2" charset="2"/>
              <a:buChar char="Ø"/>
            </a:pPr>
            <a:r>
              <a:rPr lang="tr-TR" sz="1600" i="1" dirty="0"/>
              <a:t>	Kişinin toplam geliri</a:t>
            </a:r>
          </a:p>
          <a:p>
            <a:pPr algn="just">
              <a:buFont typeface="Wingdings" panose="05000000000000000000" pitchFamily="2" charset="2"/>
              <a:buChar char="Ø"/>
            </a:pPr>
            <a:r>
              <a:rPr lang="tr-TR" sz="1600" i="1" dirty="0"/>
              <a:t>	Kişinin yaşam biçimi ve aile yapısı</a:t>
            </a:r>
          </a:p>
          <a:p>
            <a:pPr algn="just">
              <a:buFont typeface="Wingdings" panose="05000000000000000000" pitchFamily="2" charset="2"/>
              <a:buChar char="Ø"/>
            </a:pPr>
            <a:r>
              <a:rPr lang="tr-TR" sz="1600" i="1" dirty="0"/>
              <a:t>	Kişinin edindiği alışkanlıkları</a:t>
            </a:r>
          </a:p>
          <a:p>
            <a:pPr algn="just">
              <a:buFont typeface="Wingdings" panose="05000000000000000000" pitchFamily="2" charset="2"/>
              <a:buChar char="Ø"/>
            </a:pPr>
            <a:r>
              <a:rPr lang="tr-TR" sz="1600" i="1" dirty="0"/>
              <a:t>	Kişinin ileriye dönük kararları ve beklentileri</a:t>
            </a:r>
          </a:p>
          <a:p>
            <a:pPr algn="just">
              <a:buFont typeface="Wingdings" panose="05000000000000000000" pitchFamily="2" charset="2"/>
              <a:buChar char="Ø"/>
            </a:pPr>
            <a:r>
              <a:rPr lang="tr-TR" sz="1600" i="1" dirty="0"/>
              <a:t>	Ülkenin ekonomik koşulları ve ekonomik veriler</a:t>
            </a:r>
          </a:p>
          <a:p>
            <a:pPr algn="just">
              <a:buFont typeface="Wingdings" panose="05000000000000000000" pitchFamily="2" charset="2"/>
              <a:buChar char="Ø"/>
            </a:pPr>
            <a:r>
              <a:rPr lang="tr-TR" sz="1600" i="1" dirty="0"/>
              <a:t>	Ülkenin vergi ve para politikaları</a:t>
            </a:r>
          </a:p>
          <a:p>
            <a:pPr marL="0" indent="0" algn="just">
              <a:buNone/>
            </a:pPr>
            <a:endParaRPr lang="tr-TR" sz="1600" i="1" dirty="0"/>
          </a:p>
          <a:p>
            <a:pPr marL="0" indent="0" algn="just">
              <a:buNone/>
            </a:pPr>
            <a:endParaRPr lang="tr-TR" sz="1600"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365104"/>
            <a:ext cx="346025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097" y="116632"/>
            <a:ext cx="2867025"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566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3.2.2</a:t>
            </a:r>
            <a:r>
              <a:rPr lang="tr-TR" sz="1600" b="1" i="1" dirty="0"/>
              <a:t>.	Tasarruf Fonksiyonu</a:t>
            </a:r>
          </a:p>
          <a:p>
            <a:pPr marL="0" indent="0" algn="just">
              <a:buNone/>
            </a:pPr>
            <a:endParaRPr lang="tr-TR" sz="1600" i="1" dirty="0"/>
          </a:p>
          <a:p>
            <a:pPr marL="0" indent="0" algn="just">
              <a:buNone/>
            </a:pPr>
            <a:r>
              <a:rPr lang="tr-TR" sz="1600" i="1" dirty="0" smtClean="0"/>
              <a:t>	Elde </a:t>
            </a:r>
            <a:r>
              <a:rPr lang="tr-TR" sz="1600" i="1" dirty="0"/>
              <a:t>edilen toplam gelirden ihtiyaçlar karşılandıktan sonra kalan miktara tasarruf denir. İnsanlar gelecekte oluşabilecek hastalık, kaza gibi belirsizliklerde çaresiz kalmamak için tasarruf yapmak isterler. Gelirin tüketilmeyen kısmı tasarrufları oluşturur. Tasarruf toplam harcamaların (harcamalar gelirden küçük olmak kaydı ile) toplam  gelirden çıkarılması ile hesaplanır. Harcamaların gelirden fazla olması borçlanma gibi kötü bir  sonucu ortaya </a:t>
            </a:r>
            <a:r>
              <a:rPr lang="tr-TR" sz="1600" i="1" dirty="0" err="1"/>
              <a:t>çıkararır</a:t>
            </a:r>
            <a:r>
              <a:rPr lang="tr-TR" sz="1600" i="1" dirty="0"/>
              <a:t>. “Ayağını yorganına göre uzat.” Bu durumu özetleyen en güzel ata sözüdür..</a:t>
            </a:r>
          </a:p>
          <a:p>
            <a:pPr marL="0" indent="0" algn="just">
              <a:buNone/>
            </a:pPr>
            <a:endParaRPr lang="tr-TR" sz="1600" i="1" dirty="0"/>
          </a:p>
          <a:p>
            <a:pPr marL="0" indent="0" algn="just">
              <a:buNone/>
            </a:pPr>
            <a:r>
              <a:rPr lang="tr-TR" sz="1600" i="1" dirty="0" smtClean="0"/>
              <a:t>	</a:t>
            </a:r>
            <a:r>
              <a:rPr lang="tr-TR" sz="1600" b="1" i="1" dirty="0" smtClean="0"/>
              <a:t>3.2.3</a:t>
            </a:r>
            <a:r>
              <a:rPr lang="tr-TR" sz="1600" b="1" i="1" dirty="0"/>
              <a:t>.	Yatırım Fonksiyonu</a:t>
            </a:r>
          </a:p>
          <a:p>
            <a:pPr marL="0" indent="0" algn="just">
              <a:buNone/>
            </a:pPr>
            <a:endParaRPr lang="tr-TR" sz="1600" i="1" dirty="0"/>
          </a:p>
          <a:p>
            <a:pPr marL="0" indent="0" algn="just">
              <a:buNone/>
            </a:pPr>
            <a:r>
              <a:rPr lang="tr-TR" sz="1600" i="1" dirty="0" smtClean="0"/>
              <a:t>	Yatırım</a:t>
            </a:r>
            <a:r>
              <a:rPr lang="tr-TR" sz="1600" i="1" dirty="0"/>
              <a:t>, ekonomide belirli bir dönemde üretimde kullanılacak malzeme ve unsurların artırılmasına denir. Yeni fabrika kurmak, fabrikaya makine almak, yeni üretim yöntemi almak vb. Yatırım faaliyetleri sonucunda ekonominin üretim kapasitesi artar.</a:t>
            </a:r>
          </a:p>
          <a:p>
            <a:pPr marL="0" indent="0" algn="just">
              <a:buNone/>
            </a:pPr>
            <a:endParaRPr lang="tr-TR" sz="16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809" y="0"/>
            <a:ext cx="1905000" cy="218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445224"/>
            <a:ext cx="3245346" cy="120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617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lnSpcReduction="10000"/>
          </a:bodyPr>
          <a:lstStyle/>
          <a:p>
            <a:pPr marL="0" indent="0" algn="just">
              <a:buNone/>
            </a:pPr>
            <a:r>
              <a:rPr lang="tr-TR" sz="1600" i="1" dirty="0" smtClean="0"/>
              <a:t>	</a:t>
            </a:r>
            <a:r>
              <a:rPr lang="tr-TR" sz="1600" b="1" i="1" dirty="0" smtClean="0"/>
              <a:t>3.3</a:t>
            </a:r>
            <a:r>
              <a:rPr lang="tr-TR" sz="1600" b="1" i="1" dirty="0"/>
              <a:t>.	Mili Gelirin Hesaplanması</a:t>
            </a:r>
          </a:p>
          <a:p>
            <a:pPr marL="0" indent="0" algn="just">
              <a:buNone/>
            </a:pPr>
            <a:r>
              <a:rPr lang="tr-TR" sz="1600" i="1" dirty="0" smtClean="0"/>
              <a:t>	Üretim </a:t>
            </a:r>
            <a:r>
              <a:rPr lang="tr-TR" sz="1600" i="1" dirty="0"/>
              <a:t>faaliyetleri sonucunda elde edilen gelirin hesaplanması işini Türkiye İstatistik Kurumu piyasadan aldığı fiyatlara göre hesaplar. Yapılan hesaplamalardan % 100 doğru sonuç yerine yaklaşık sonuçlar elde edilir. Elde edilen sonuçlar önemlidir. Üretici, tüketici ve devlet yaklaşık olarak hesaplanan sonuçlara göre, yatırım faaliyetlerine yön verirler.</a:t>
            </a:r>
          </a:p>
          <a:p>
            <a:pPr marL="0" indent="0" algn="just">
              <a:buNone/>
            </a:pPr>
            <a:endParaRPr lang="tr-TR" sz="1600" i="1" dirty="0"/>
          </a:p>
          <a:p>
            <a:pPr marL="0" indent="0" algn="just">
              <a:buNone/>
            </a:pPr>
            <a:r>
              <a:rPr lang="tr-TR" sz="1600" i="1" dirty="0" smtClean="0"/>
              <a:t>	Hesaplamalarda </a:t>
            </a:r>
            <a:r>
              <a:rPr lang="tr-TR" sz="1600" i="1" dirty="0"/>
              <a:t>farklı yollar tercih edilebilir. Türkiye İstatistik Kurumu milli geliri kendi içindeki kurallara göre belirler. Kullanılan hesaplama yolları; üretim yöntemi, gelir yöntemi ve harcama yöntemi olmak üzere üçe ayrılır</a:t>
            </a:r>
            <a:r>
              <a:rPr lang="tr-TR" sz="1600" i="1" dirty="0" smtClean="0"/>
              <a:t>.</a:t>
            </a:r>
          </a:p>
          <a:p>
            <a:pPr marL="0" indent="0" algn="just">
              <a:buNone/>
            </a:pPr>
            <a:r>
              <a:rPr lang="tr-TR" sz="1600" i="1" dirty="0" smtClean="0"/>
              <a:t>	</a:t>
            </a:r>
            <a:r>
              <a:rPr lang="tr-TR" sz="1600" b="1" i="1" dirty="0" smtClean="0"/>
              <a:t>3.3.1</a:t>
            </a:r>
            <a:r>
              <a:rPr lang="tr-TR" sz="1600" b="1" i="1" dirty="0"/>
              <a:t>.	Üretim Yöntemiyle Milli Gelir </a:t>
            </a:r>
            <a:r>
              <a:rPr lang="tr-TR" sz="1600" b="1" i="1" dirty="0" smtClean="0"/>
              <a:t>Hesabı</a:t>
            </a:r>
          </a:p>
          <a:p>
            <a:pPr marL="0" indent="0" algn="just">
              <a:buNone/>
            </a:pPr>
            <a:r>
              <a:rPr lang="tr-TR" sz="1600" i="1" dirty="0" smtClean="0"/>
              <a:t>	Bu </a:t>
            </a:r>
            <a:r>
              <a:rPr lang="tr-TR" sz="1600" i="1" dirty="0"/>
              <a:t>yöntemin hareket noktası, bir ülkede bir yılda üretilen mal ve hizmetlerin parasal değerlerinin hesaplanmasıdır. Bu mal ve hizmetlerin fiyatları, o yılın piyasalarından elde edilir. Hesaplamayı aşağıdaki gibi formüle edebiliriz;</a:t>
            </a:r>
          </a:p>
          <a:p>
            <a:pPr marL="0" indent="0" algn="just">
              <a:buNone/>
            </a:pPr>
            <a:endParaRPr lang="tr-TR" sz="1600" i="1" dirty="0"/>
          </a:p>
          <a:p>
            <a:pPr marL="0" indent="0" algn="just">
              <a:buNone/>
            </a:pPr>
            <a:r>
              <a:rPr lang="tr-TR" sz="1600" i="1" dirty="0"/>
              <a:t>Tarımsal </a:t>
            </a:r>
            <a:r>
              <a:rPr lang="tr-TR" sz="1600" i="1" dirty="0" err="1"/>
              <a:t>Üretim+Sanayi</a:t>
            </a:r>
            <a:r>
              <a:rPr lang="tr-TR" sz="1600" i="1" dirty="0"/>
              <a:t> </a:t>
            </a:r>
            <a:r>
              <a:rPr lang="tr-TR" sz="1600" i="1" dirty="0" err="1"/>
              <a:t>Üretimi+Hizmet</a:t>
            </a:r>
            <a:r>
              <a:rPr lang="tr-TR" sz="1600" i="1" dirty="0"/>
              <a:t> Üretimi=Brüt Milli Gelir(Gayri Safi Milli Hasıla)</a:t>
            </a:r>
          </a:p>
          <a:p>
            <a:pPr marL="0" indent="0" algn="just">
              <a:buNone/>
            </a:pPr>
            <a:endParaRPr lang="tr-TR" sz="1600" i="1" dirty="0"/>
          </a:p>
          <a:p>
            <a:pPr marL="0" indent="0" algn="just">
              <a:buNone/>
            </a:pPr>
            <a:r>
              <a:rPr lang="tr-TR" sz="1600" i="1" dirty="0"/>
              <a:t>Gayri Safi Milli Hasıla (+) veya</a:t>
            </a:r>
          </a:p>
          <a:p>
            <a:pPr marL="0" indent="0" algn="just">
              <a:buNone/>
            </a:pPr>
            <a:r>
              <a:rPr lang="tr-TR" sz="1600" i="1" dirty="0"/>
              <a:t>(-) dış Ticaret Farkı Gelir veya Gideri = Gayri Safi Yurt İçi H.</a:t>
            </a:r>
          </a:p>
          <a:p>
            <a:pPr marL="0" indent="0" algn="just">
              <a:buNone/>
            </a:pPr>
            <a:r>
              <a:rPr lang="tr-TR" sz="1600" i="1" dirty="0"/>
              <a:t>Gayri Safi Milli Gelir – Amortismanlar = Safi Milli Hasıla (Net Milli Gelir) Safi Milli Hasıla – Dolaylı Vergiler =  Milli Gelir Elde edilir.</a:t>
            </a:r>
          </a:p>
          <a:p>
            <a:pPr marL="0" indent="0" algn="just">
              <a:buNone/>
            </a:pPr>
            <a:endParaRPr lang="tr-TR" sz="1600" i="1" dirty="0"/>
          </a:p>
          <a:p>
            <a:pPr marL="0" indent="0" algn="just">
              <a:buNone/>
            </a:pPr>
            <a:endParaRPr lang="tr-TR" sz="1600"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8640"/>
            <a:ext cx="297180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819840"/>
            <a:ext cx="2827015" cy="84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697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4" name="İçerik Yer Tutucusu 3"/>
          <p:cNvSpPr>
            <a:spLocks noGrp="1"/>
          </p:cNvSpPr>
          <p:nvPr>
            <p:ph idx="1"/>
          </p:nvPr>
        </p:nvSpPr>
        <p:spPr>
          <a:xfrm>
            <a:off x="457200" y="2060848"/>
            <a:ext cx="8229600" cy="4309939"/>
          </a:xfrm>
        </p:spPr>
        <p:txBody>
          <a:bodyPr>
            <a:normAutofit/>
          </a:bodyPr>
          <a:lstStyle/>
          <a:p>
            <a:pPr marL="0" indent="0" algn="just">
              <a:buNone/>
            </a:pPr>
            <a:r>
              <a:rPr lang="tr-TR" sz="1600" i="1" dirty="0" smtClean="0"/>
              <a:t>	</a:t>
            </a:r>
            <a:r>
              <a:rPr lang="tr-TR" sz="1600" b="1" i="1" dirty="0" smtClean="0"/>
              <a:t>3.3.2</a:t>
            </a:r>
            <a:r>
              <a:rPr lang="tr-TR" sz="1600" b="1" i="1" dirty="0"/>
              <a:t>.	Gelir Yöntemiyle Milli Gelirin Hesabı</a:t>
            </a:r>
          </a:p>
          <a:p>
            <a:pPr marL="0" indent="0" algn="just">
              <a:buNone/>
            </a:pPr>
            <a:r>
              <a:rPr lang="tr-TR" sz="1600" i="1" dirty="0"/>
              <a:t>Bu yöntemde belirli bir dönemde üretim faktörlerinin üretimden aldığı paylar toplanır. Ücret </a:t>
            </a:r>
            <a:r>
              <a:rPr lang="tr-TR" sz="1600" i="1" dirty="0" err="1"/>
              <a:t>Gelirleri+Kira</a:t>
            </a:r>
            <a:r>
              <a:rPr lang="tr-TR" sz="1600" i="1" dirty="0"/>
              <a:t> </a:t>
            </a:r>
            <a:r>
              <a:rPr lang="tr-TR" sz="1600" i="1" dirty="0" err="1"/>
              <a:t>Gelirleri+Faiz</a:t>
            </a:r>
            <a:r>
              <a:rPr lang="tr-TR" sz="1600" i="1" dirty="0"/>
              <a:t> </a:t>
            </a:r>
            <a:r>
              <a:rPr lang="tr-TR" sz="1600" i="1" dirty="0" err="1"/>
              <a:t>Gelirlere+Elde</a:t>
            </a:r>
            <a:r>
              <a:rPr lang="tr-TR" sz="1600" i="1" dirty="0"/>
              <a:t> Edilen Karlar= Milli Gelir</a:t>
            </a:r>
          </a:p>
          <a:p>
            <a:pPr marL="0" indent="0" algn="just">
              <a:buNone/>
            </a:pPr>
            <a:r>
              <a:rPr lang="tr-TR" sz="1600" i="1" dirty="0"/>
              <a:t>Bulanan milli  gelire sırası ile  vergiler,  yıpranma  payları  ve  ithalat–ihracat   farkları</a:t>
            </a:r>
          </a:p>
          <a:p>
            <a:pPr marL="0" indent="0" algn="just">
              <a:buNone/>
            </a:pPr>
            <a:r>
              <a:rPr lang="tr-TR" sz="1600" i="1" dirty="0" err="1"/>
              <a:t>Ilave</a:t>
            </a:r>
            <a:r>
              <a:rPr lang="tr-TR" sz="1600" i="1" dirty="0"/>
              <a:t> edildiği zaman gayri safi milli hasıla rakamına ulaşılır.</a:t>
            </a:r>
          </a:p>
          <a:p>
            <a:pPr marL="0" indent="0" algn="just">
              <a:buNone/>
            </a:pPr>
            <a:r>
              <a:rPr lang="tr-TR" sz="1600" i="1" dirty="0" smtClean="0"/>
              <a:t>	</a:t>
            </a:r>
            <a:r>
              <a:rPr lang="tr-TR" sz="1600" b="1" i="1" dirty="0" smtClean="0"/>
              <a:t>3.3.3</a:t>
            </a:r>
            <a:r>
              <a:rPr lang="tr-TR" sz="1600" b="1" i="1" dirty="0"/>
              <a:t>.	Harcama Yöntemiyle Milli Gelir Hesabı</a:t>
            </a:r>
          </a:p>
          <a:p>
            <a:pPr marL="0" indent="0" algn="just">
              <a:buNone/>
            </a:pPr>
            <a:r>
              <a:rPr lang="tr-TR" sz="1600" i="1" dirty="0"/>
              <a:t>Ülkede her kesimin yaptığı harcamalar toplamı belirlenerek hesaplanır.</a:t>
            </a:r>
          </a:p>
          <a:p>
            <a:pPr marL="0" indent="0" algn="just">
              <a:buNone/>
            </a:pPr>
            <a:r>
              <a:rPr lang="tr-TR" sz="1600" i="1" dirty="0"/>
              <a:t>Özel Kesim </a:t>
            </a:r>
            <a:r>
              <a:rPr lang="tr-TR" sz="1600" i="1" dirty="0" err="1"/>
              <a:t>Harcamaları+Kamu</a:t>
            </a:r>
            <a:r>
              <a:rPr lang="tr-TR" sz="1600" i="1" dirty="0"/>
              <a:t> Kesimi </a:t>
            </a:r>
            <a:r>
              <a:rPr lang="tr-TR" sz="1600" i="1" dirty="0" err="1"/>
              <a:t>Harcamaları+Yatırım</a:t>
            </a:r>
            <a:r>
              <a:rPr lang="tr-TR" sz="1600" i="1" dirty="0"/>
              <a:t> Harcamaları=GSMH</a:t>
            </a:r>
          </a:p>
          <a:p>
            <a:pPr marL="0" indent="0" algn="just">
              <a:buNone/>
            </a:pPr>
            <a:endParaRPr lang="tr-TR" sz="1600" i="1"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6633"/>
            <a:ext cx="3338736" cy="187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506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sz="1600" i="1" dirty="0" smtClean="0"/>
              <a:t>	</a:t>
            </a:r>
            <a:r>
              <a:rPr lang="tr-TR" sz="1600" b="1" i="1" dirty="0" smtClean="0"/>
              <a:t>3.4</a:t>
            </a:r>
            <a:r>
              <a:rPr lang="tr-TR" sz="1600" b="1" i="1" dirty="0"/>
              <a:t>.	Milli Gelirin Üretim Faktörleri Arasında Dağılımı</a:t>
            </a:r>
          </a:p>
          <a:p>
            <a:pPr marL="0" indent="0" algn="just">
              <a:buNone/>
            </a:pPr>
            <a:r>
              <a:rPr lang="tr-TR" sz="1600" i="1" dirty="0" smtClean="0"/>
              <a:t>	Milli </a:t>
            </a:r>
            <a:r>
              <a:rPr lang="tr-TR" sz="1600" i="1" dirty="0"/>
              <a:t>gelir, üretim faktörlerini elinde bulunduranlar arasında rant, ücret, faiz ve kâr olarak paylaştırılır. Üretim faktörlerinin paylaşımı ekonominin genel yapısına ve uygulanan politikalara bağlı olarak farklı oranlarda gerçekleşir. Elde edilen paylar;</a:t>
            </a:r>
          </a:p>
          <a:p>
            <a:pPr marL="0" indent="0" algn="just">
              <a:buNone/>
            </a:pPr>
            <a:endParaRPr lang="tr-TR" sz="1600" i="1" dirty="0"/>
          </a:p>
          <a:p>
            <a:pPr marL="0" indent="0" algn="just">
              <a:buNone/>
            </a:pPr>
            <a:r>
              <a:rPr lang="tr-TR" sz="1600" i="1" dirty="0"/>
              <a:t> </a:t>
            </a:r>
            <a:r>
              <a:rPr lang="tr-TR" sz="1600" i="1" u="sng" dirty="0"/>
              <a:t>Üretim faktörleri</a:t>
            </a:r>
            <a:r>
              <a:rPr lang="tr-TR" sz="1600" i="1" dirty="0"/>
              <a:t>	</a:t>
            </a:r>
            <a:r>
              <a:rPr lang="tr-TR" sz="1600" i="1" dirty="0" smtClean="0"/>
              <a:t>       </a:t>
            </a:r>
            <a:r>
              <a:rPr lang="tr-TR" sz="1600" i="1" u="sng" dirty="0"/>
              <a:t>Aldığı pay</a:t>
            </a:r>
          </a:p>
          <a:p>
            <a:pPr marL="0" indent="0" algn="just">
              <a:buNone/>
            </a:pPr>
            <a:r>
              <a:rPr lang="tr-TR" sz="1600" i="1" dirty="0"/>
              <a:t>Tabiat (toprak, arazi)	</a:t>
            </a:r>
            <a:r>
              <a:rPr lang="tr-TR" sz="1600" i="1" dirty="0" smtClean="0"/>
              <a:t>         Rant</a:t>
            </a:r>
            <a:endParaRPr lang="tr-TR" sz="1600" i="1" dirty="0"/>
          </a:p>
          <a:p>
            <a:pPr marL="0" indent="0" algn="just">
              <a:buNone/>
            </a:pPr>
            <a:r>
              <a:rPr lang="tr-TR" sz="1600" i="1" dirty="0"/>
              <a:t>Emek	</a:t>
            </a:r>
            <a:r>
              <a:rPr lang="tr-TR" sz="1600" i="1" dirty="0" smtClean="0"/>
              <a:t>                             Ücret</a:t>
            </a:r>
            <a:endParaRPr lang="tr-TR" sz="1600" i="1" dirty="0"/>
          </a:p>
          <a:p>
            <a:pPr marL="0" indent="0" algn="just">
              <a:buNone/>
            </a:pPr>
            <a:r>
              <a:rPr lang="tr-TR" sz="1600" i="1" dirty="0"/>
              <a:t>Sermaye	</a:t>
            </a:r>
            <a:r>
              <a:rPr lang="tr-TR" sz="1600" i="1" dirty="0" smtClean="0"/>
              <a:t>                             Faiz</a:t>
            </a:r>
            <a:endParaRPr lang="tr-TR" sz="1600" i="1" dirty="0"/>
          </a:p>
          <a:p>
            <a:pPr marL="0" indent="0" algn="just">
              <a:buNone/>
            </a:pPr>
            <a:r>
              <a:rPr lang="tr-TR" sz="1600" i="1" dirty="0"/>
              <a:t>Girişimci	</a:t>
            </a:r>
            <a:r>
              <a:rPr lang="tr-TR" sz="1600" i="1" dirty="0" smtClean="0"/>
              <a:t>                             Kar</a:t>
            </a:r>
            <a:endParaRPr lang="tr-TR" sz="1600" i="1" dirty="0"/>
          </a:p>
          <a:p>
            <a:pPr marL="0" indent="0" algn="just">
              <a:buNone/>
            </a:pPr>
            <a:endParaRPr lang="tr-TR" sz="1600" i="1" dirty="0"/>
          </a:p>
          <a:p>
            <a:pPr marL="0" indent="0" algn="just">
              <a:buNone/>
            </a:pPr>
            <a:r>
              <a:rPr lang="tr-TR" sz="1600" i="1" dirty="0" smtClean="0"/>
              <a:t>	Ülkelerin </a:t>
            </a:r>
            <a:r>
              <a:rPr lang="tr-TR" sz="1600" i="1" dirty="0"/>
              <a:t>milli gelir dağılımı, bölgeler arasındaki coğrafi farklılıklarla yakından ilgilidir. Doğal kaynakları, doğa özellikleri, iklim gibi nedenler bölgenin gelişmesini etkilemektedir. Gelişmemiş bölgeler milli gelirden daha düşük pay almaktadırlar. Üretim faktörlerinden alınan payın mümkün olduğu kadar </a:t>
            </a:r>
            <a:r>
              <a:rPr lang="tr-TR" sz="1600" i="1" dirty="0" err="1"/>
              <a:t>eşitelenebilmesi</a:t>
            </a:r>
            <a:r>
              <a:rPr lang="tr-TR" sz="1600" i="1" dirty="0"/>
              <a:t> için geri kalmış yörelerin yatırım teşvikleri, sübvansiyonlar (destekleme alımları), vergi politikaları ve özel kalkınma programları ile desteklenmesi gereklidir.</a:t>
            </a:r>
          </a:p>
          <a:p>
            <a:pPr marL="0" indent="0" algn="just">
              <a:buNone/>
            </a:pPr>
            <a:endParaRPr lang="tr-TR" sz="16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8640"/>
            <a:ext cx="285750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716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1988840"/>
            <a:ext cx="8229600" cy="4137323"/>
          </a:xfrm>
        </p:spPr>
        <p:txBody>
          <a:bodyPr>
            <a:normAutofit/>
          </a:bodyPr>
          <a:lstStyle/>
          <a:p>
            <a:pPr marL="0" indent="0" algn="just">
              <a:buNone/>
            </a:pPr>
            <a:r>
              <a:rPr lang="tr-TR" sz="1600" i="1" dirty="0" smtClean="0"/>
              <a:t>	</a:t>
            </a:r>
            <a:r>
              <a:rPr lang="tr-TR" sz="1600" b="1" i="1" dirty="0" smtClean="0"/>
              <a:t>3.4.1</a:t>
            </a:r>
            <a:r>
              <a:rPr lang="tr-TR" sz="1600" b="1" i="1" dirty="0"/>
              <a:t>.	</a:t>
            </a:r>
            <a:r>
              <a:rPr lang="tr-TR" sz="1600" b="1" i="1" dirty="0" smtClean="0"/>
              <a:t>Rant</a:t>
            </a:r>
          </a:p>
          <a:p>
            <a:pPr marL="0" indent="0" algn="just">
              <a:buNone/>
            </a:pPr>
            <a:r>
              <a:rPr lang="tr-TR" sz="1600" i="1" dirty="0" smtClean="0"/>
              <a:t>	Rant</a:t>
            </a:r>
            <a:r>
              <a:rPr lang="tr-TR" sz="1600" i="1" dirty="0"/>
              <a:t>, üretimde kullanılan tabiat faktörünün karşılığında elde edilen gelir payıdır. Rant, ücret ve faiz gibi önceden belirlenen bir kıymettir. Rantın varlığını toprak ve toprağın kıt olması ortaya çıkarır. Düşünün herkese yetecek kadar arazi olsa o araziyi kimse almaya ihtiyaç duymayacaktır. Ancak arazinin az olmasıyla, o araziyi kullanacakların da bir bedel ödemesi gerekecektir. Ödenen bu bedel, ödeyen açısından gider, alan açısından gelir olarak nitelendirilir.</a:t>
            </a:r>
          </a:p>
          <a:p>
            <a:pPr marL="0" indent="0" algn="just">
              <a:buNone/>
            </a:pPr>
            <a:r>
              <a:rPr lang="tr-TR" sz="1600" i="1" dirty="0" smtClean="0"/>
              <a:t>	Rantlar </a:t>
            </a:r>
            <a:r>
              <a:rPr lang="tr-TR" sz="1600" i="1" dirty="0"/>
              <a:t>elde edildikleri tabiat kaynağına göre isim alırlar. Örneğin, verimli toprak rantına diferansiyel rant, arazisi ürün pazarına yakın olanların bu yakınlıktan dolayı aldıkları ranta mevki rantı, toprağında maden olanların elde ettiği ranta maden rantı, Şehirde arazisi </a:t>
            </a:r>
            <a:r>
              <a:rPr lang="tr-TR" sz="1600" i="1" dirty="0" err="1"/>
              <a:t>olupda</a:t>
            </a:r>
            <a:r>
              <a:rPr lang="tr-TR" sz="1600" i="1" dirty="0"/>
              <a:t> bundan elde edilen gelire Şehir rantı denir. Rantın çeşitlerini toprak türüne göre çeşitlendirmek mümkündür.</a:t>
            </a:r>
          </a:p>
          <a:p>
            <a:pPr marL="0" indent="0" algn="just">
              <a:buNone/>
            </a:pPr>
            <a:endParaRPr lang="tr-TR" sz="1600" i="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188640"/>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348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3.4.2</a:t>
            </a:r>
            <a:r>
              <a:rPr lang="tr-TR" sz="1600" b="1" i="1" dirty="0"/>
              <a:t>.	</a:t>
            </a:r>
            <a:r>
              <a:rPr lang="tr-TR" sz="1600" b="1" i="1" dirty="0" smtClean="0"/>
              <a:t>Faiz</a:t>
            </a:r>
          </a:p>
          <a:p>
            <a:pPr marL="0" indent="0" algn="just">
              <a:buNone/>
            </a:pPr>
            <a:r>
              <a:rPr lang="tr-TR" sz="1600" i="1" dirty="0" smtClean="0"/>
              <a:t>	Bina</a:t>
            </a:r>
            <a:r>
              <a:rPr lang="tr-TR" sz="1600" i="1" dirty="0"/>
              <a:t>, makine teçhizat gibi sermaye gerektiren üretim yöntemlerinin yaygınlaşması, sermayeyi kullanmak için katlanılan maliyeti de arttırmıştır. Sermayenin belli bir süre kullanımı sonucu ödenen bedele faiz denilir. Faiz yüzde (% ) olarak ifade edilir  ve  genellikle yıllık hesaplanır. Faiz oranı yükselirse kişilerin tasarruf yapmaları teşvik edilmiş olur. Sermayenin kaynağı tasarruflar olduğu için faizlerin yükselmesi, sermaye birikimini olumlu yönde etkiler. Ancak, tasarrufların verimli hale gelmesi yatırımlara  dönüştürülmesiyle  mümkündür.</a:t>
            </a:r>
          </a:p>
          <a:p>
            <a:pPr marL="0" indent="0" algn="just">
              <a:buNone/>
            </a:pPr>
            <a:endParaRPr lang="tr-TR" sz="1600" i="1" dirty="0"/>
          </a:p>
          <a:p>
            <a:pPr algn="just">
              <a:buFont typeface="Wingdings" panose="05000000000000000000" pitchFamily="2" charset="2"/>
              <a:buChar char="Ø"/>
            </a:pPr>
            <a:r>
              <a:rPr lang="tr-TR" sz="1600" i="1" dirty="0"/>
              <a:t>	</a:t>
            </a:r>
            <a:r>
              <a:rPr lang="tr-TR" sz="1600" b="1" i="1" dirty="0"/>
              <a:t>Faiz çeşitleri</a:t>
            </a:r>
          </a:p>
          <a:p>
            <a:pPr marL="0" indent="0" algn="just">
              <a:buNone/>
            </a:pPr>
            <a:r>
              <a:rPr lang="tr-TR" sz="1600" i="1" dirty="0"/>
              <a:t>•	Banka faizi: Bankalar tarafından toplanan mevduata ödenen ve verilen krediler karşılığında alınan paralardır. Faiz oranı vade ve tutarlara göre değişebilir.</a:t>
            </a:r>
          </a:p>
          <a:p>
            <a:pPr marL="0" indent="0" algn="just">
              <a:buNone/>
            </a:pPr>
            <a:r>
              <a:rPr lang="tr-TR" sz="1600" i="1" dirty="0"/>
              <a:t>•	Basit ve bileşik faiz: Ana para tutarı sabit tutularak hesaplanan faize basit faiz, her dönemin faiz tutarı ana paraya eklenerek hesaplanan faiz, bileşik faizdir.</a:t>
            </a:r>
          </a:p>
          <a:p>
            <a:pPr marL="0" indent="0" algn="just">
              <a:buNone/>
            </a:pPr>
            <a:r>
              <a:rPr lang="tr-TR" sz="1600" i="1" dirty="0"/>
              <a:t>•	Kanuni faiz: Yerine getirilmeyen sözleşme hükümleri, borç-alacak ilişkileri için yasal olarak hesaplanması gereken faiz oranıdır.</a:t>
            </a:r>
          </a:p>
          <a:p>
            <a:pPr marL="0" indent="0" algn="just">
              <a:buNone/>
            </a:pPr>
            <a:r>
              <a:rPr lang="tr-TR" sz="1600" i="1" dirty="0"/>
              <a:t>•	Piyasa faizi: Piyasadaki para arz ve talebine göre uygulanan faiz  oranıdır.</a:t>
            </a:r>
          </a:p>
          <a:p>
            <a:pPr marL="0" indent="0" algn="just">
              <a:buNone/>
            </a:pPr>
            <a:endParaRPr lang="tr-TR" sz="1600"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0"/>
            <a:ext cx="225583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6632"/>
            <a:ext cx="2664296"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936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	</a:t>
            </a:r>
            <a:r>
              <a:rPr lang="tr-TR" sz="1600" b="1" i="1" dirty="0" smtClean="0"/>
              <a:t>3.4.3</a:t>
            </a:r>
            <a:r>
              <a:rPr lang="tr-TR" sz="1600" b="1" i="1" dirty="0"/>
              <a:t>.	</a:t>
            </a:r>
            <a:r>
              <a:rPr lang="tr-TR" sz="1600" b="1" i="1" dirty="0" smtClean="0"/>
              <a:t>Ücret</a:t>
            </a:r>
          </a:p>
          <a:p>
            <a:pPr marL="0" indent="0" algn="just">
              <a:buNone/>
            </a:pPr>
            <a:r>
              <a:rPr lang="tr-TR" sz="1600" i="1" dirty="0" smtClean="0"/>
              <a:t>	İş </a:t>
            </a:r>
            <a:r>
              <a:rPr lang="tr-TR" sz="1600" i="1" dirty="0"/>
              <a:t>gücünün (Emeğin) karşılığı olarak ödenen paraya denir. Ücret, emeğin geliridir. Ücretin hangi esaslara göre hesaplanacağı tarafların anlaşmasına bağlıdır. Zaman birimine, parça başına , götürü veya yüzde esasına göre ücret belirlenebilir. İŞ Kanununa göre, ücret ödeme dönemi en fazla bir ay olarak belirlenmiştir.</a:t>
            </a:r>
          </a:p>
          <a:p>
            <a:pPr marL="0" indent="0" algn="just">
              <a:buNone/>
            </a:pPr>
            <a:endParaRPr lang="tr-TR" sz="1600" i="1" dirty="0"/>
          </a:p>
          <a:p>
            <a:pPr marL="0" indent="0" algn="just">
              <a:buNone/>
            </a:pPr>
            <a:r>
              <a:rPr lang="tr-TR" sz="1600" i="1" dirty="0" smtClean="0"/>
              <a:t>	</a:t>
            </a:r>
            <a:r>
              <a:rPr lang="tr-TR" sz="1600" b="1" i="1" dirty="0" smtClean="0"/>
              <a:t>Asgari </a:t>
            </a:r>
            <a:r>
              <a:rPr lang="tr-TR" sz="1600" b="1" i="1" dirty="0"/>
              <a:t>ücret: </a:t>
            </a:r>
            <a:r>
              <a:rPr lang="tr-TR" sz="1600" i="1" dirty="0"/>
              <a:t>Asgari ücret yönetmeliğine göre Şöyle tanımlanmıştır: işçilere normal bir çalışma günü karşılığı olarak ödenen ve işçinin gıda, konut, giyim, ulaşım, sağlık ve kültür gibi zorunlu ihtiyaçlarını günün fiyatları üzerinden asgari ( en az ) düzeyde karşılamaya yetecek ücrettir</a:t>
            </a:r>
            <a:r>
              <a:rPr lang="tr-TR" sz="1600" i="1" dirty="0" smtClean="0"/>
              <a:t>.</a:t>
            </a:r>
          </a:p>
          <a:p>
            <a:pPr marL="0" indent="0" algn="just">
              <a:buNone/>
            </a:pPr>
            <a:r>
              <a:rPr lang="tr-TR" sz="1600" b="1" i="1" dirty="0" smtClean="0"/>
              <a:t>	3.4.4</a:t>
            </a:r>
            <a:r>
              <a:rPr lang="tr-TR" sz="1600" b="1" i="1" dirty="0"/>
              <a:t>.	</a:t>
            </a:r>
            <a:r>
              <a:rPr lang="tr-TR" sz="1600" b="1" i="1" dirty="0" smtClean="0"/>
              <a:t>Kar</a:t>
            </a:r>
          </a:p>
          <a:p>
            <a:pPr marL="0" indent="0" algn="just">
              <a:buNone/>
            </a:pPr>
            <a:r>
              <a:rPr lang="tr-TR" sz="1600" i="1" dirty="0" smtClean="0"/>
              <a:t>	Girişimci </a:t>
            </a:r>
            <a:r>
              <a:rPr lang="tr-TR" sz="1600" i="1" dirty="0"/>
              <a:t>doğadaki üretim faktörlerini gelir elde etmek için bir araya getirerek üretim yapan kişilere denir. Girişimci üreteceği ürün için yapacağı masrafları ve o ürünü sattığında ne </a:t>
            </a:r>
            <a:r>
              <a:rPr lang="tr-TR" sz="1600" i="1" dirty="0" err="1"/>
              <a:t>akadar</a:t>
            </a:r>
            <a:r>
              <a:rPr lang="tr-TR" sz="1600" i="1" dirty="0"/>
              <a:t> gelir sağlayacağını önceden hesaplar. Yapılan hesapta her zaman için ürün maliyetinin ürün satış gelirlerinin altında kalması gerekir. Yoksa işletmeci (müteşebbis) zarar edecektir. O halde kar müteşebbisin toplan satışlarından, üretim faktörlerinin karşılığında ödediği ücret, faiz ve rantın çıkarılması ile hesaplanır. Kar yok ise girişimcide yok demektir.</a:t>
            </a:r>
          </a:p>
          <a:p>
            <a:pPr marL="0" indent="0" algn="just">
              <a:buNone/>
            </a:pPr>
            <a:endParaRPr lang="tr-TR" sz="1600"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0"/>
            <a:ext cx="2298601" cy="127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466" y="5048184"/>
            <a:ext cx="23241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205752"/>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758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620688"/>
            <a:ext cx="8229600" cy="5505475"/>
          </a:xfrm>
        </p:spPr>
        <p:txBody>
          <a:bodyPr>
            <a:normAutofit/>
          </a:bodyPr>
          <a:lstStyle/>
          <a:p>
            <a:pPr marL="0" indent="0" algn="just">
              <a:buNone/>
            </a:pPr>
            <a:r>
              <a:rPr lang="tr-TR" sz="1600" i="1" dirty="0" smtClean="0"/>
              <a:t>	</a:t>
            </a:r>
            <a:r>
              <a:rPr lang="tr-TR" sz="1600" b="1" i="1" dirty="0" smtClean="0"/>
              <a:t>3.5</a:t>
            </a:r>
            <a:r>
              <a:rPr lang="tr-TR" sz="1600" b="1" i="1" dirty="0"/>
              <a:t>.	Türkiye’de Milli Gelir</a:t>
            </a:r>
          </a:p>
          <a:p>
            <a:pPr marL="0" indent="0" algn="just">
              <a:buNone/>
            </a:pPr>
            <a:r>
              <a:rPr lang="tr-TR" sz="1600" i="1" dirty="0" smtClean="0"/>
              <a:t>	Devlet </a:t>
            </a:r>
            <a:r>
              <a:rPr lang="tr-TR" sz="1600" i="1" dirty="0"/>
              <a:t>milli gelirin bir kısmını vergi olarak almakta ve karşılığında da büyük boyutlarda harcama yapmaktadır. İşte bu harcamalara "kamu harcamaları" denir. Kamu harcamalarının bir kısmı memur aylıkları gibi devlet çarkının dönmesinde kullanılan harcamalardır ki biz bunlara "cari harcamalar" diyoruz. Bunun dışında demir yolu, baraj vs. Yapımında kullanılan harcamalara "yatırım harcamaları"; yoksul, kimsesiz ve yaşlılara karşılıksız yapılan ödemelere ise "transfer harcamaları" denir. Devlet harcamaları milli gelirin daha yüksek bir düzeyde dengeye gelmesine yol açmaktadır</a:t>
            </a:r>
            <a:r>
              <a:rPr lang="tr-TR" sz="1600" i="1" dirty="0" smtClean="0"/>
              <a:t>.</a:t>
            </a:r>
          </a:p>
          <a:p>
            <a:pPr marL="0" indent="0" algn="just">
              <a:buNone/>
            </a:pPr>
            <a:r>
              <a:rPr lang="tr-TR" sz="1600" i="1" dirty="0"/>
              <a:t>Bilindiği gibi ekonominin denge Şartlarından biri tasarruf yatırım eşitliğidir. Bu durumda devlet harcamaları da toplam vergilere eşit olacaktır. Devlet harcamasının vergilerden fazla olması devlet bütçesinin açık verdiğini gösterir ve enflasyona neden  olabilir.</a:t>
            </a:r>
          </a:p>
          <a:p>
            <a:pPr marL="0" indent="0" algn="just">
              <a:buNone/>
            </a:pPr>
            <a:endParaRPr lang="tr-TR" sz="1600" i="1" dirty="0"/>
          </a:p>
          <a:p>
            <a:pPr marL="0" indent="0" algn="just">
              <a:buNone/>
            </a:pPr>
            <a:r>
              <a:rPr lang="tr-TR" sz="1600" i="1" dirty="0" smtClean="0"/>
              <a:t>	Türkiye’nin </a:t>
            </a:r>
            <a:r>
              <a:rPr lang="tr-TR" sz="1600" i="1" dirty="0"/>
              <a:t>milli geliri, ekonomik gelişmelere paralel olarak artmaktadır. 1927 yılından bu yana milli gelir tahminleri yapılmaktadır. Türkiye’nin milli geliri tarım, sanayi, hizmet sektörü ile dış ekonomik ilişkilerden elde edilen gelirlerden oluşmaktadır.</a:t>
            </a:r>
          </a:p>
          <a:p>
            <a:pPr marL="0" indent="0" algn="just">
              <a:buNone/>
            </a:pPr>
            <a:endParaRPr lang="tr-TR" sz="1600" i="1" dirty="0"/>
          </a:p>
          <a:p>
            <a:pPr marL="0" indent="0" algn="just">
              <a:buNone/>
            </a:pPr>
            <a:r>
              <a:rPr lang="tr-TR" sz="1600" i="1" dirty="0" smtClean="0"/>
              <a:t>	Ülkede </a:t>
            </a:r>
            <a:r>
              <a:rPr lang="tr-TR" sz="1600" i="1" dirty="0"/>
              <a:t>bir yıl içinde gerçekleştirilen üretimi ifade eden GSMH, ülkenin üretim gücünün bir göstergesidir. Sabit fiyatlarla hesaplanan GSMH’nin bir yıldan diğer yıla olan artış yüzdesine, ekonominin büyüme hızı denilmektedir.</a:t>
            </a:r>
          </a:p>
          <a:p>
            <a:pPr marL="0" indent="0" algn="just">
              <a:buNone/>
            </a:pPr>
            <a:endParaRPr lang="tr-TR" sz="1600" i="1" dirty="0"/>
          </a:p>
          <a:p>
            <a:pPr marL="0" indent="0" algn="just">
              <a:buNone/>
            </a:pPr>
            <a:endParaRPr lang="tr-TR" sz="1600" i="1" dirty="0"/>
          </a:p>
          <a:p>
            <a:pPr marL="0" indent="0" algn="just">
              <a:buNone/>
            </a:pPr>
            <a:endParaRPr lang="tr-TR" sz="16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517232"/>
            <a:ext cx="3028950" cy="1226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926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	Ekonomide </a:t>
            </a:r>
            <a:r>
              <a:rPr lang="tr-TR" sz="1600" i="1" dirty="0"/>
              <a:t>büyüme hızını kısa ve uzun vadede etkileyen etkenler vardır. Bunları Şu Şekilde sıralayabiliriz:</a:t>
            </a:r>
          </a:p>
          <a:p>
            <a:pPr marL="0" indent="0" algn="just">
              <a:buNone/>
            </a:pPr>
            <a:endParaRPr lang="tr-TR" sz="1600" i="1" dirty="0"/>
          </a:p>
          <a:p>
            <a:pPr marL="0" indent="0" algn="just">
              <a:buNone/>
            </a:pPr>
            <a:r>
              <a:rPr lang="tr-TR" sz="1600" i="1" dirty="0"/>
              <a:t>	İklim koşullarının iyi olması tarımsal üretimi artırır.</a:t>
            </a:r>
          </a:p>
          <a:p>
            <a:pPr marL="0" indent="0" algn="just">
              <a:buNone/>
            </a:pPr>
            <a:r>
              <a:rPr lang="tr-TR" sz="1600" i="1" dirty="0"/>
              <a:t>	Yatırımların aksatılmaması tüm sektörlerde üretimi artırır.</a:t>
            </a:r>
          </a:p>
          <a:p>
            <a:pPr marL="0" indent="0" algn="just">
              <a:buNone/>
            </a:pPr>
            <a:r>
              <a:rPr lang="tr-TR" sz="1600" i="1" dirty="0"/>
              <a:t>	Fiyatların ve faiz oranlarının artışı GSMH’yi olumsuz etkiler.</a:t>
            </a:r>
          </a:p>
          <a:p>
            <a:pPr marL="0" indent="0" algn="just">
              <a:buNone/>
            </a:pPr>
            <a:r>
              <a:rPr lang="tr-TR" sz="1600" i="1" dirty="0"/>
              <a:t>	Ekonomik ve siyasi krizler, grev ve lokavt gibi olaylar GSMH’yi olumsuz etkiler.</a:t>
            </a:r>
          </a:p>
          <a:p>
            <a:pPr marL="0" indent="0" algn="just">
              <a:buNone/>
            </a:pPr>
            <a:r>
              <a:rPr lang="tr-TR" sz="1600" i="1" dirty="0"/>
              <a:t>	Teknolojik gelişmelerin yakından izlenmesi ve ekonominin iyi idare edilmesi milli geliri olumlu etkiler.</a:t>
            </a:r>
          </a:p>
          <a:p>
            <a:pPr marL="0" indent="0" algn="just">
              <a:buNone/>
            </a:pPr>
            <a:endParaRPr lang="tr-TR" sz="1600" i="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645024"/>
            <a:ext cx="4556721" cy="272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87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36712"/>
            <a:ext cx="7704856" cy="50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9" y="22487"/>
            <a:ext cx="3142680" cy="1246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164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33496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80728"/>
            <a:ext cx="7704856"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876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4" name="İçerik Yer Tutucusu 3"/>
          <p:cNvSpPr>
            <a:spLocks noGrp="1"/>
          </p:cNvSpPr>
          <p:nvPr>
            <p:ph idx="1"/>
          </p:nvPr>
        </p:nvSpPr>
        <p:spPr/>
        <p:txBody>
          <a:bodyPr/>
          <a:lstStyle/>
          <a:p>
            <a:pPr marL="0" indent="0" algn="just">
              <a:buNone/>
            </a:pPr>
            <a:endParaRPr lang="tr-TR" dirty="0" smtClean="0"/>
          </a:p>
          <a:p>
            <a:pPr marL="0" indent="0" algn="just">
              <a:buNone/>
            </a:pPr>
            <a:endParaRPr lang="tr-TR"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907" y="620688"/>
            <a:ext cx="72008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86025"/>
            <a:ext cx="7920880" cy="331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076" y="5229200"/>
            <a:ext cx="19050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225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92696"/>
            <a:ext cx="792088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80928"/>
            <a:ext cx="171450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392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8680"/>
            <a:ext cx="8064896"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04864"/>
            <a:ext cx="171450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69051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86</Words>
  <Application>Microsoft Office PowerPoint</Application>
  <PresentationFormat>Ekran Gösterisi (4:3)</PresentationFormat>
  <Paragraphs>328</Paragraphs>
  <Slides>50</Slides>
  <Notes>1</Notes>
  <HiddenSlides>0</HiddenSlides>
  <MMClips>0</MMClips>
  <ScaleCrop>false</ScaleCrop>
  <HeadingPairs>
    <vt:vector size="4" baseType="variant">
      <vt:variant>
        <vt:lpstr>Tema</vt:lpstr>
      </vt:variant>
      <vt:variant>
        <vt:i4>2</vt:i4>
      </vt:variant>
      <vt:variant>
        <vt:lpstr>Slayt Başlıkları</vt:lpstr>
      </vt:variant>
      <vt:variant>
        <vt:i4>50</vt:i4>
      </vt:variant>
    </vt:vector>
  </HeadingPairs>
  <TitlesOfParts>
    <vt:vector size="52" baseType="lpstr">
      <vt:lpstr>Ofis Teması</vt:lpstr>
      <vt:lpstr>Üst Düzey</vt:lpstr>
      <vt:lpstr>      Bu proje Avrupa Birliği ve Türkiye Cumhuriyeti tarafından finanse edilmektedir. </vt:lpstr>
      <vt:lpstr>PİYASALARI  İZLEMEK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1.3. Piyasa</vt:lpstr>
      <vt:lpstr>1.4. Fiyat oluşumu</vt:lpstr>
      <vt:lpstr>PowerPoint Sunusu</vt:lpstr>
      <vt:lpstr>2. PARA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Yurt içi üretici fiyat endeksi (2003=100), bir önceki yılın aynı ayına göre değişim oranı, 2015-2016</vt:lpstr>
      <vt:lpstr>Tüketici fiyat endeksi (2003=100), Şubat 2016</vt:lpstr>
      <vt:lpstr>PowerPoint Sunusu</vt:lpstr>
      <vt:lpstr>PowerPoint Sunusu</vt:lpstr>
      <vt:lpstr>PowerPoint Sunusu</vt:lpstr>
      <vt:lpstr>PowerPoint Sunusu</vt:lpstr>
      <vt:lpstr> 3. MİLLİ GELİR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PİYASALARI  İZLEMEK</dc:title>
  <dc:creator>Duygu</dc:creator>
  <cp:lastModifiedBy>Bilal Keskin</cp:lastModifiedBy>
  <cp:revision>58</cp:revision>
  <dcterms:created xsi:type="dcterms:W3CDTF">2016-03-10T08:31:26Z</dcterms:created>
  <dcterms:modified xsi:type="dcterms:W3CDTF">2016-04-15T13:58:57Z</dcterms:modified>
</cp:coreProperties>
</file>